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57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0" r:id="rId17"/>
    <p:sldId id="277" r:id="rId18"/>
    <p:sldId id="263" r:id="rId19"/>
    <p:sldId id="278" r:id="rId20"/>
    <p:sldId id="261" r:id="rId21"/>
    <p:sldId id="262" r:id="rId22"/>
    <p:sldId id="279" r:id="rId23"/>
    <p:sldId id="280" r:id="rId24"/>
    <p:sldId id="281" r:id="rId25"/>
    <p:sldId id="283" r:id="rId26"/>
    <p:sldId id="282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434" autoAdjust="0"/>
  </p:normalViewPr>
  <p:slideViewPr>
    <p:cSldViewPr snapToGrid="0">
      <p:cViewPr>
        <p:scale>
          <a:sx n="70" d="100"/>
          <a:sy n="70" d="100"/>
        </p:scale>
        <p:origin x="48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C1\Escritorio\D&#237;a%20Mundial%20Migraciones%20Peces\WFMD-JST_Migraci&#243;n\WFMD_Especies%20migratorias%20por%20familia%20en%20la%20Amazoniboliviana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C1\Escritorio\D&#237;a%20Mundial%20Migraciones%20Peces\WFMD-JST_Migraci&#243;n\WFMD_Especies%20migratorias%20por%20familia%20en%20la%20Amazoniboliviana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97952951048405"/>
          <c:y val="0.18519910471313786"/>
          <c:w val="0.78825903267667752"/>
          <c:h val="0.75639115662689405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  <c:explosion val="17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'[Biodiversidad de peces.xls]Hoja6'!$B$2:$B$10</c:f>
              <c:strCache>
                <c:ptCount val="9"/>
                <c:pt idx="0">
                  <c:v>Characidae</c:v>
                </c:pt>
                <c:pt idx="1">
                  <c:v>Pimelodidae</c:v>
                </c:pt>
                <c:pt idx="2">
                  <c:v>Loricariidae</c:v>
                </c:pt>
                <c:pt idx="3">
                  <c:v>Anostomidae</c:v>
                </c:pt>
                <c:pt idx="4">
                  <c:v>Doradidae</c:v>
                </c:pt>
                <c:pt idx="5">
                  <c:v>Acestrorhynchidae</c:v>
                </c:pt>
                <c:pt idx="6">
                  <c:v>Crenuchidae</c:v>
                </c:pt>
                <c:pt idx="7">
                  <c:v>Auchenipteridae</c:v>
                </c:pt>
                <c:pt idx="8">
                  <c:v>15 Fam / 29 spp</c:v>
                </c:pt>
              </c:strCache>
            </c:strRef>
          </c:cat>
          <c:val>
            <c:numRef>
              <c:f>'[Biodiversidad de peces.xls]Hoja6'!$D$2:$D$10</c:f>
              <c:numCache>
                <c:formatCode>General</c:formatCode>
                <c:ptCount val="9"/>
                <c:pt idx="0">
                  <c:v>30.136986301369863</c:v>
                </c:pt>
                <c:pt idx="1">
                  <c:v>15.753424657534246</c:v>
                </c:pt>
                <c:pt idx="2">
                  <c:v>14.383561643835616</c:v>
                </c:pt>
                <c:pt idx="3">
                  <c:v>7.5342465753424657</c:v>
                </c:pt>
                <c:pt idx="4">
                  <c:v>4.10958904109589</c:v>
                </c:pt>
                <c:pt idx="5">
                  <c:v>2.7397260273972601</c:v>
                </c:pt>
                <c:pt idx="6">
                  <c:v>2.7397260273972601</c:v>
                </c:pt>
                <c:pt idx="7">
                  <c:v>2.7397260273972601</c:v>
                </c:pt>
                <c:pt idx="8">
                  <c:v>19.863013698630137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 w="127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Hoja1!$B$4</c:f>
              <c:strCache>
                <c:ptCount val="1"/>
                <c:pt idx="0">
                  <c:v>%</c:v>
                </c:pt>
              </c:strCache>
            </c:strRef>
          </c:tx>
          <c:dPt>
            <c:idx val="1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Hoja1!$A$5:$A$6</c:f>
              <c:strCache>
                <c:ptCount val="2"/>
                <c:pt idx="0">
                  <c:v>Characiformes</c:v>
                </c:pt>
                <c:pt idx="1">
                  <c:v>Siluriformes</c:v>
                </c:pt>
              </c:strCache>
            </c:strRef>
          </c:cat>
          <c:val>
            <c:numRef>
              <c:f>Hoja1!$B$5:$B$6</c:f>
              <c:numCache>
                <c:formatCode>General</c:formatCode>
                <c:ptCount val="2"/>
                <c:pt idx="0">
                  <c:v>42.85714285714262</c:v>
                </c:pt>
                <c:pt idx="1">
                  <c:v>57.142857142857139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solidFill>
      <a:srgbClr val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Hoja1!$A$17</c:f>
              <c:strCache>
                <c:ptCount val="1"/>
                <c:pt idx="0">
                  <c:v>Doradidae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Hoja1!$B$17</c:f>
              <c:numCache>
                <c:formatCode>General</c:formatCode>
                <c:ptCount val="1"/>
                <c:pt idx="0">
                  <c:v>7.1428571428571415</c:v>
                </c:pt>
              </c:numCache>
            </c:numRef>
          </c:val>
        </c:ser>
        <c:ser>
          <c:idx val="1"/>
          <c:order val="1"/>
          <c:tx>
            <c:strRef>
              <c:f>Hoja1!$A$18</c:f>
              <c:strCache>
                <c:ptCount val="1"/>
                <c:pt idx="0">
                  <c:v>Prochilodontidae</c:v>
                </c:pt>
              </c:strCache>
            </c:strRef>
          </c:tx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Hoja1!$B$18</c:f>
              <c:numCache>
                <c:formatCode>General</c:formatCode>
                <c:ptCount val="1"/>
                <c:pt idx="0">
                  <c:v>7.1428571428571415</c:v>
                </c:pt>
              </c:numCache>
            </c:numRef>
          </c:val>
        </c:ser>
        <c:ser>
          <c:idx val="2"/>
          <c:order val="2"/>
          <c:tx>
            <c:strRef>
              <c:f>Hoja1!$A$19</c:f>
              <c:strCache>
                <c:ptCount val="1"/>
                <c:pt idx="0">
                  <c:v>Serrasalmidae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Hoja1!$B$19</c:f>
              <c:numCache>
                <c:formatCode>General</c:formatCode>
                <c:ptCount val="1"/>
                <c:pt idx="0">
                  <c:v>7.1428571428571415</c:v>
                </c:pt>
              </c:numCache>
            </c:numRef>
          </c:val>
        </c:ser>
        <c:ser>
          <c:idx val="3"/>
          <c:order val="3"/>
          <c:tx>
            <c:strRef>
              <c:f>Hoja1!$A$20</c:f>
              <c:strCache>
                <c:ptCount val="1"/>
                <c:pt idx="0">
                  <c:v>Anostomidae</c:v>
                </c:pt>
              </c:strCache>
            </c:strRef>
          </c:tx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Hoja1!$B$20</c:f>
              <c:numCache>
                <c:formatCode>General</c:formatCode>
                <c:ptCount val="1"/>
                <c:pt idx="0">
                  <c:v>14.285714285714286</c:v>
                </c:pt>
              </c:numCache>
            </c:numRef>
          </c:val>
        </c:ser>
        <c:ser>
          <c:idx val="4"/>
          <c:order val="4"/>
          <c:tx>
            <c:strRef>
              <c:f>Hoja1!$A$21</c:f>
              <c:strCache>
                <c:ptCount val="1"/>
                <c:pt idx="0">
                  <c:v>Characidae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Hoja1!$B$21</c:f>
              <c:numCache>
                <c:formatCode>General</c:formatCode>
                <c:ptCount val="1"/>
                <c:pt idx="0">
                  <c:v>14.285714285714286</c:v>
                </c:pt>
              </c:numCache>
            </c:numRef>
          </c:val>
        </c:ser>
        <c:ser>
          <c:idx val="5"/>
          <c:order val="5"/>
          <c:tx>
            <c:strRef>
              <c:f>Hoja1!$A$22</c:f>
              <c:strCache>
                <c:ptCount val="1"/>
                <c:pt idx="0">
                  <c:v>Pimelodidae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cat>
            <c:strRef>
              <c:f>Hoja1!$B$16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Hoja1!$B$22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56048"/>
        <c:axId val="480556440"/>
      </c:barChart>
      <c:catAx>
        <c:axId val="480556048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Familia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one"/>
        <c:crossAx val="480556440"/>
        <c:crosses val="autoZero"/>
        <c:auto val="1"/>
        <c:lblAlgn val="ctr"/>
        <c:lblOffset val="100"/>
        <c:noMultiLvlLbl val="0"/>
      </c:catAx>
      <c:valAx>
        <c:axId val="4805564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n-US" sz="1200" b="1"/>
                  <a:t>%</a:t>
                </a:r>
              </a:p>
            </c:rich>
          </c:tx>
          <c:layout>
            <c:manualLayout>
              <c:xMode val="edge"/>
              <c:yMode val="edge"/>
              <c:x val="0.67519160104987519"/>
              <c:y val="0.883310002916301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80556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6EC60-5540-4ADF-8F27-3EE4DFD3E325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F6D2A-1A19-4DDC-A560-D7F844CB5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91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F6D2A-1A19-4DDC-A560-D7F844CB52D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59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E861ACE-3501-45EF-B796-BD23B8914673}" type="slidenum">
              <a:rPr lang="en-US" sz="1200"/>
              <a:pPr algn="r" eaLnBrk="1" hangingPunct="1"/>
              <a:t>15</a:t>
            </a:fld>
            <a:endParaRPr lang="en-US" sz="120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AR" smtClean="0"/>
          </a:p>
        </p:txBody>
      </p:sp>
    </p:spTree>
    <p:extLst>
      <p:ext uri="{BB962C8B-B14F-4D97-AF65-F5344CB8AC3E}">
        <p14:creationId xmlns:p14="http://schemas.microsoft.com/office/powerpoint/2010/main" val="67190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45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15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46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87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88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34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88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09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93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60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97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59EC5-479D-4318-9610-7DBF0864FAE6}" type="datetimeFigureOut">
              <a:rPr lang="es-ES" smtClean="0"/>
              <a:t>11/08/2017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F1F3-1000-45DE-AC78-6072D1054A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4"/>
            <a:ext cx="12192000" cy="68142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4325" y="43728"/>
            <a:ext cx="11811000" cy="1047750"/>
          </a:xfrm>
        </p:spPr>
        <p:txBody>
          <a:bodyPr>
            <a:normAutofit/>
          </a:bodyPr>
          <a:lstStyle/>
          <a:p>
            <a:r>
              <a:rPr lang="es-ES" sz="5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FORO GASTRONÓMICO DEL CHACO</a:t>
            </a:r>
            <a:endParaRPr lang="es-ES" sz="5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650" y="1177661"/>
            <a:ext cx="11944349" cy="828115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Riqueza </a:t>
            </a:r>
            <a:r>
              <a:rPr lang="es-E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de peces, pesca y piscicultura en el </a:t>
            </a:r>
            <a:r>
              <a:rPr lang="es-ES" sz="3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Chaco</a:t>
            </a:r>
            <a:endParaRPr lang="es-E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67952" y="4038589"/>
            <a:ext cx="598112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Jaime Sarmiento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Soraya Barrera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Museo Nacional de Historia </a:t>
            </a:r>
            <a:r>
              <a:rPr lang="es-E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Natual</a:t>
            </a:r>
            <a:endParaRPr lang="es-ES" sz="28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s-E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La Paz Bolivia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Agosto, 2017</a:t>
            </a:r>
          </a:p>
          <a:p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93" y="6104359"/>
            <a:ext cx="2098468" cy="7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66" y="302064"/>
            <a:ext cx="7416909" cy="373656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Comic Sans MS" panose="030F0702030302020204" pitchFamily="66" charset="0"/>
              </a:rPr>
              <a:t>PEQUEÑOS SILURIFORMES</a:t>
            </a:r>
            <a:endParaRPr lang="es-ES" sz="36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uel.br/laboratorios/lagea/images/body/projects/m-cotto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7" y="2228849"/>
            <a:ext cx="3185342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originals/72/e1/c3/72e1c30da8370f12ec14db5a85e1e8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1" y="208475"/>
            <a:ext cx="3001963" cy="21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ropical-fish-keeping.com/wp-content/uploads/2014/12/Whiptail-Catfish-Rineloricaria.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4" y="4252853"/>
            <a:ext cx="6802438" cy="229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.hotelwebservice.com/media/pecescriollos/img/dyn/e47221d42ce34b9cbc16ea36cf32d1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92" y="2223838"/>
            <a:ext cx="36195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laboutiquedelacuario.com/WebRoot/StoreES2/Shops/ec0608/53A0/2631/0887/F81E/EBD2/AC10/1417/D3E7/h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6" y="4324778"/>
            <a:ext cx="3259138" cy="21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egrestfarms.com/images/products/130014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69" y="2444677"/>
            <a:ext cx="2865255" cy="178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aryareklam.net/aqua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15" y="695975"/>
            <a:ext cx="3104965" cy="17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suedamerikafans.de/doradidae/trachydoras/steindachneri/trachydoras_steindachneri_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7" y="858908"/>
            <a:ext cx="3965684" cy="12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115550" cy="878728"/>
          </a:xfrm>
        </p:spPr>
        <p:txBody>
          <a:bodyPr/>
          <a:lstStyle/>
          <a:p>
            <a:r>
              <a:rPr lang="es-ES" dirty="0" smtClean="0">
                <a:latin typeface="Comic Sans MS" panose="030F0702030302020204" pitchFamily="66" charset="0"/>
              </a:rPr>
              <a:t>PECES MEDIANOS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www.fishbase.org/images/species/Solim_u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89" y="3506912"/>
            <a:ext cx="3007747" cy="13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suedamerikafans.de/pimelodidae/pimelodus/blochii/pimelodus_blochii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36" y="3189895"/>
            <a:ext cx="3911384" cy="164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15771"/>
          <a:stretch/>
        </p:blipFill>
        <p:spPr>
          <a:xfrm>
            <a:off x="1112441" y="1556949"/>
            <a:ext cx="3203744" cy="15178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783" y="1617252"/>
            <a:ext cx="2695575" cy="151626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b="18224"/>
          <a:stretch/>
        </p:blipFill>
        <p:spPr>
          <a:xfrm>
            <a:off x="6801810" y="4943410"/>
            <a:ext cx="3821635" cy="14069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41" y="3466768"/>
            <a:ext cx="2951560" cy="12260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/>
          <a:srcRect t="21131" b="10425"/>
          <a:stretch/>
        </p:blipFill>
        <p:spPr>
          <a:xfrm>
            <a:off x="7418956" y="1634911"/>
            <a:ext cx="3249364" cy="14809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713" y="4726446"/>
            <a:ext cx="2488275" cy="17351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739" y="4831456"/>
            <a:ext cx="2718153" cy="16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3550" y="411932"/>
            <a:ext cx="5200650" cy="1020307"/>
          </a:xfrm>
        </p:spPr>
        <p:txBody>
          <a:bodyPr/>
          <a:lstStyle/>
          <a:p>
            <a:r>
              <a:rPr lang="es-ES" dirty="0" smtClean="0">
                <a:latin typeface="Comic Sans MS" panose="030F0702030302020204" pitchFamily="66" charset="0"/>
              </a:rPr>
              <a:t>PECES GRANDES 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168" y="4933950"/>
            <a:ext cx="3259500" cy="1312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024" y="2260711"/>
            <a:ext cx="3605495" cy="16537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55" y="1723090"/>
            <a:ext cx="3440144" cy="22850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406" y="4484494"/>
            <a:ext cx="2520059" cy="17035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962" y="4484494"/>
            <a:ext cx="1762125" cy="17621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460" y="2196889"/>
            <a:ext cx="2749080" cy="17814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155" y="4517179"/>
            <a:ext cx="2596295" cy="17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2870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ES_tradnl" sz="3600" b="1" dirty="0" smtClean="0">
                <a:latin typeface="Comic Sans MS" panose="030F0702030302020204" pitchFamily="66" charset="0"/>
              </a:rPr>
              <a:t>PECES MIGRATORIOS EN LA CUENCA DEL PARAGUAY-PARANÁ</a:t>
            </a:r>
            <a:endParaRPr lang="es-ES_tradnl" sz="3600" b="1" dirty="0">
              <a:latin typeface="Comic Sans MS" panose="030F0702030302020204" pitchFamily="66" charset="0"/>
            </a:endParaRPr>
          </a:p>
        </p:txBody>
      </p:sp>
      <p:sp>
        <p:nvSpPr>
          <p:cNvPr id="10243" name="3 CuadroTexto"/>
          <p:cNvSpPr txBox="1">
            <a:spLocks noChangeArrowheads="1"/>
          </p:cNvSpPr>
          <p:nvPr/>
        </p:nvSpPr>
        <p:spPr bwMode="auto">
          <a:xfrm>
            <a:off x="1638300" y="3553837"/>
            <a:ext cx="327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s-ES_tradnl" sz="2400" dirty="0">
                <a:latin typeface="Comic Sans MS" panose="030F0702030302020204" pitchFamily="66" charset="0"/>
              </a:rPr>
              <a:t>Aproximadamente el 7% son migratorias</a:t>
            </a:r>
          </a:p>
        </p:txBody>
      </p:sp>
      <p:sp>
        <p:nvSpPr>
          <p:cNvPr id="10244" name="4 CuadroTexto"/>
          <p:cNvSpPr txBox="1">
            <a:spLocks noChangeArrowheads="1"/>
          </p:cNvSpPr>
          <p:nvPr/>
        </p:nvSpPr>
        <p:spPr bwMode="auto">
          <a:xfrm>
            <a:off x="1638300" y="1553289"/>
            <a:ext cx="426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s-ES_tradnl" sz="2800" dirty="0">
                <a:latin typeface="Comic Sans MS" panose="030F0702030302020204" pitchFamily="66" charset="0"/>
                <a:cs typeface="Arial" panose="020B0604020202020204" pitchFamily="34" charset="0"/>
              </a:rPr>
              <a:t>Actualmente se conocen ≈ 200 especies en la cuenca del Paraguay-Paraná</a:t>
            </a:r>
          </a:p>
        </p:txBody>
      </p:sp>
      <p:sp>
        <p:nvSpPr>
          <p:cNvPr id="10245" name="8 CuadroTexto"/>
          <p:cNvSpPr txBox="1">
            <a:spLocks noChangeArrowheads="1"/>
          </p:cNvSpPr>
          <p:nvPr/>
        </p:nvSpPr>
        <p:spPr bwMode="auto">
          <a:xfrm>
            <a:off x="1866900" y="4938832"/>
            <a:ext cx="304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400" dirty="0" err="1">
                <a:latin typeface="Comic Sans MS" panose="030F0702030302020204" pitchFamily="66" charset="0"/>
              </a:rPr>
              <a:t>Pimelodidae</a:t>
            </a:r>
            <a:r>
              <a:rPr lang="es-ES_tradnl" sz="2400" dirty="0">
                <a:latin typeface="Comic Sans MS" panose="030F0702030302020204" pitchFamily="66" charset="0"/>
              </a:rPr>
              <a:t> 	50%</a:t>
            </a:r>
          </a:p>
          <a:p>
            <a:pPr eaLnBrk="1" hangingPunct="1"/>
            <a:r>
              <a:rPr lang="es-ES_tradnl" sz="2400" dirty="0" err="1">
                <a:latin typeface="Comic Sans MS" panose="030F0702030302020204" pitchFamily="66" charset="0"/>
              </a:rPr>
              <a:t>Anostomidae</a:t>
            </a:r>
            <a:r>
              <a:rPr lang="es-ES_tradnl" sz="2400" dirty="0">
                <a:latin typeface="Comic Sans MS" panose="030F0702030302020204" pitchFamily="66" charset="0"/>
              </a:rPr>
              <a:t>	14%</a:t>
            </a:r>
          </a:p>
          <a:p>
            <a:pPr eaLnBrk="1" hangingPunct="1"/>
            <a:r>
              <a:rPr lang="es-ES_tradnl" sz="2400" dirty="0" err="1">
                <a:latin typeface="Comic Sans MS" panose="030F0702030302020204" pitchFamily="66" charset="0"/>
              </a:rPr>
              <a:t>Characidae</a:t>
            </a:r>
            <a:r>
              <a:rPr lang="es-ES_tradnl" sz="2400" dirty="0">
                <a:latin typeface="Comic Sans MS" panose="030F0702030302020204" pitchFamily="66" charset="0"/>
              </a:rPr>
              <a:t>   	14%</a:t>
            </a:r>
          </a:p>
        </p:txBody>
      </p:sp>
      <p:graphicFrame>
        <p:nvGraphicFramePr>
          <p:cNvPr id="8" name="1 Gráfico"/>
          <p:cNvGraphicFramePr/>
          <p:nvPr>
            <p:extLst>
              <p:ext uri="{D42A27DB-BD31-4B8C-83A1-F6EECF244321}">
                <p14:modId xmlns:p14="http://schemas.microsoft.com/office/powerpoint/2010/main" val="4038240544"/>
              </p:ext>
            </p:extLst>
          </p:nvPr>
        </p:nvGraphicFramePr>
        <p:xfrm>
          <a:off x="7410450" y="992624"/>
          <a:ext cx="3886200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2 Gráfico"/>
          <p:cNvGraphicFramePr/>
          <p:nvPr>
            <p:extLst>
              <p:ext uri="{D42A27DB-BD31-4B8C-83A1-F6EECF244321}">
                <p14:modId xmlns:p14="http://schemas.microsoft.com/office/powerpoint/2010/main" val="3085315827"/>
              </p:ext>
            </p:extLst>
          </p:nvPr>
        </p:nvGraphicFramePr>
        <p:xfrm>
          <a:off x="5314950" y="3553837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75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227" y="511807"/>
            <a:ext cx="6602924" cy="987425"/>
          </a:xfrm>
        </p:spPr>
        <p:txBody>
          <a:bodyPr/>
          <a:lstStyle/>
          <a:p>
            <a:r>
              <a:rPr lang="es-ES" dirty="0" smtClean="0">
                <a:latin typeface="Comic Sans MS" panose="030F0702030302020204" pitchFamily="66" charset="0"/>
              </a:rPr>
              <a:t>PECES MIGRATORIOS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4358725"/>
            <a:ext cx="4343399" cy="1988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26" y="1463216"/>
            <a:ext cx="4240723" cy="28168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641" y="1499232"/>
            <a:ext cx="5339719" cy="21525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26" y="4628738"/>
            <a:ext cx="5790191" cy="17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524000" y="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800" b="1" dirty="0" smtClean="0">
                <a:latin typeface="Comic Sans MS" panose="030F0702030302020204" pitchFamily="66" charset="0"/>
              </a:rPr>
              <a:t>RUTUAS DE MIGRACION DEL SABALO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719388" y="82867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_tradnl"/>
          </a:p>
        </p:txBody>
      </p:sp>
      <p:pic>
        <p:nvPicPr>
          <p:cNvPr id="25604" name="Picture 6" descr="16_RECUPERACION_SABA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28" y="601237"/>
            <a:ext cx="7167563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555009" y="1066800"/>
            <a:ext cx="1676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000" dirty="0">
                <a:latin typeface="Comic Sans MS" panose="030F0702030302020204" pitchFamily="66" charset="0"/>
              </a:rPr>
              <a:t>Rutas de </a:t>
            </a:r>
          </a:p>
          <a:p>
            <a:pPr eaLnBrk="1" hangingPunct="1"/>
            <a:r>
              <a:rPr lang="es-ES_tradnl" sz="2000" dirty="0">
                <a:latin typeface="Comic Sans MS" panose="030F0702030302020204" pitchFamily="66" charset="0"/>
              </a:rPr>
              <a:t>Migración</a:t>
            </a:r>
          </a:p>
          <a:p>
            <a:pPr eaLnBrk="1" hangingPunct="1"/>
            <a:endParaRPr lang="es-ES_tradnl" sz="20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es-ES_tradnl" sz="2000" dirty="0">
                <a:latin typeface="Comic Sans MS" panose="030F0702030302020204" pitchFamily="66" charset="0"/>
              </a:rPr>
              <a:t>59 marcas</a:t>
            </a:r>
          </a:p>
          <a:p>
            <a:pPr eaLnBrk="1" hangingPunct="1"/>
            <a:r>
              <a:rPr lang="es-ES_tradnl" sz="2000" dirty="0">
                <a:latin typeface="Comic Sans MS" panose="030F0702030302020204" pitchFamily="66" charset="0"/>
              </a:rPr>
              <a:t>recuperadas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5607" name="CuadroTexto 1"/>
          <p:cNvSpPr txBox="1">
            <a:spLocks noChangeArrowheads="1"/>
          </p:cNvSpPr>
          <p:nvPr/>
        </p:nvSpPr>
        <p:spPr bwMode="auto">
          <a:xfrm>
            <a:off x="539134" y="3014663"/>
            <a:ext cx="175260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b="1" dirty="0"/>
              <a:t>Los sábalos</a:t>
            </a:r>
          </a:p>
          <a:p>
            <a:r>
              <a:rPr lang="es-ES" b="1" dirty="0"/>
              <a:t>Presentaron</a:t>
            </a:r>
          </a:p>
          <a:p>
            <a:r>
              <a:rPr lang="es-ES" b="1" dirty="0"/>
              <a:t>Migración </a:t>
            </a:r>
            <a:r>
              <a:rPr lang="es-ES" b="1" dirty="0" smtClean="0"/>
              <a:t>parcial y de extremo a extremo</a:t>
            </a:r>
            <a:endParaRPr lang="es-ES" b="1" dirty="0"/>
          </a:p>
        </p:txBody>
      </p:sp>
      <p:sp>
        <p:nvSpPr>
          <p:cNvPr id="25608" name="CuadroTexto 2"/>
          <p:cNvSpPr txBox="1">
            <a:spLocks noChangeArrowheads="1"/>
          </p:cNvSpPr>
          <p:nvPr/>
        </p:nvSpPr>
        <p:spPr bwMode="auto">
          <a:xfrm>
            <a:off x="539134" y="5084902"/>
            <a:ext cx="160655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b="1" dirty="0" smtClean="0"/>
              <a:t>Máximo recorrido</a:t>
            </a:r>
          </a:p>
          <a:p>
            <a:r>
              <a:rPr lang="es-ES" b="1" dirty="0" smtClean="0"/>
              <a:t>500 km</a:t>
            </a:r>
            <a:endParaRPr lang="es-E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83" y="266700"/>
            <a:ext cx="1886618" cy="12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0572750" cy="1082675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LA PESCA Y PESQUERÍA EN LA CUENCA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77752"/>
            <a:ext cx="4026592" cy="26728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1738909"/>
            <a:ext cx="4509531" cy="20643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27" y="4490645"/>
            <a:ext cx="5791702" cy="17192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4499998"/>
            <a:ext cx="4243184" cy="17098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flipH="1">
            <a:off x="2540841" y="4078771"/>
            <a:ext cx="84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Sábalo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467600" y="3851278"/>
            <a:ext cx="87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Dorado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217419" y="6209866"/>
            <a:ext cx="6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Boga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512515" y="629523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Surubí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64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424" y="212725"/>
            <a:ext cx="10515600" cy="434975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"/>
                    </a14:imgEffect>
                    <a14:imgEffect>
                      <a14:brightnessContrast bright="1000" contrast="-43000"/>
                    </a14:imgEffect>
                  </a14:imgLayer>
                </a14:imgProps>
              </a:ext>
            </a:extLst>
          </a:blip>
          <a:srcRect l="6971" t="11674" r="27707" b="46802"/>
          <a:stretch/>
        </p:blipFill>
        <p:spPr>
          <a:xfrm>
            <a:off x="152400" y="741802"/>
            <a:ext cx="11506200" cy="26311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5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</a:extLst>
          </a:blip>
          <a:srcRect l="2539" t="4587"/>
          <a:stretch/>
        </p:blipFill>
        <p:spPr>
          <a:xfrm>
            <a:off x="2190749" y="3372998"/>
            <a:ext cx="9505950" cy="33909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14450" y="3050717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1980 2010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219700" y="1123950"/>
            <a:ext cx="37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Relación de pesca y captura de sábalo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104025" y="6394566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1975 - 2008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44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22" y="639269"/>
            <a:ext cx="10790855" cy="11217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75" y="1941414"/>
            <a:ext cx="5182049" cy="373717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843750" y="2630227"/>
            <a:ext cx="302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Régimen hidrológico y la captura del sábalo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18867" y="5678585"/>
            <a:ext cx="1036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Representación esquemática de los efectos de caudales bajos y caudales altos sobre la producción y migración de peces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26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09550" y="3513967"/>
            <a:ext cx="5810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El Chaco Tarijeño cuenta con mas de 30 </a:t>
            </a:r>
            <a:r>
              <a:rPr lang="es-ES" sz="2800" dirty="0" err="1" smtClean="0"/>
              <a:t>piscigranjas</a:t>
            </a:r>
            <a:r>
              <a:rPr lang="es-ES" sz="2800" dirty="0" smtClean="0"/>
              <a:t> mayormente familiares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405" y="4692046"/>
            <a:ext cx="5657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La Producción promedio es de a 5 T. /año</a:t>
            </a:r>
          </a:p>
          <a:p>
            <a:r>
              <a:rPr lang="es-ES" sz="2400" dirty="0" smtClean="0"/>
              <a:t>El 90 % de la producción es pacú</a:t>
            </a:r>
          </a:p>
          <a:p>
            <a:r>
              <a:rPr lang="es-ES" sz="2400" dirty="0" smtClean="0"/>
              <a:t>El resto sábalo, carpa y Tilapia</a:t>
            </a:r>
          </a:p>
          <a:p>
            <a:r>
              <a:rPr lang="es-ES" sz="2400" dirty="0" smtClean="0"/>
              <a:t>Desde el 2012 se fundó la asociación de piscicultores para el Chaco (APICHACO)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5" y="551085"/>
            <a:ext cx="9851990" cy="1072989"/>
          </a:xfrm>
          <a:prstGeom prst="rect">
            <a:avLst/>
          </a:prstGeom>
        </p:spPr>
      </p:pic>
      <p:pic>
        <p:nvPicPr>
          <p:cNvPr id="3074" name="Picture 2" descr="http://4.bp.blogspot.com/-7GqGUVrtiWA/TtLWlCeYn5I/AAAAAAAAAKc/2Y33FeP8bq0/s320/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2206" r="12904" b="21544"/>
          <a:stretch/>
        </p:blipFill>
        <p:spPr bwMode="auto">
          <a:xfrm>
            <a:off x="9229867" y="3317079"/>
            <a:ext cx="2343150" cy="30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068" y="1514892"/>
            <a:ext cx="3834965" cy="306797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9550" y="1781959"/>
            <a:ext cx="5627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La producción alcanza casi el 50% del total de la producción de pescado para el consumo humano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9639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7" y="396274"/>
            <a:ext cx="3451311" cy="54792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1" y="361950"/>
            <a:ext cx="6236713" cy="57658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044" y="361950"/>
            <a:ext cx="4429711" cy="59911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28835" y="271582"/>
            <a:ext cx="487143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El Chaco</a:t>
            </a:r>
          </a:p>
          <a:p>
            <a:r>
              <a:rPr lang="es-ES" b="1" dirty="0" smtClean="0"/>
              <a:t>En Sudamérica:</a:t>
            </a:r>
            <a:r>
              <a:rPr lang="es-ES" dirty="0" smtClean="0"/>
              <a:t> </a:t>
            </a:r>
          </a:p>
          <a:p>
            <a:r>
              <a:rPr lang="es-ES" dirty="0" smtClean="0"/>
              <a:t>Se encuentra en Bolivia, Argentina y Paraguay</a:t>
            </a:r>
          </a:p>
          <a:p>
            <a:endParaRPr lang="es-ES" b="1" dirty="0" smtClean="0"/>
          </a:p>
          <a:p>
            <a:r>
              <a:rPr lang="es-ES" b="1" dirty="0" smtClean="0"/>
              <a:t>Superficie </a:t>
            </a:r>
            <a:r>
              <a:rPr lang="es-ES" b="1" dirty="0"/>
              <a:t>Total: </a:t>
            </a:r>
            <a:r>
              <a:rPr lang="es-ES" dirty="0"/>
              <a:t>610 000 Km</a:t>
            </a:r>
            <a:r>
              <a:rPr lang="es-ES" baseline="30000" dirty="0"/>
              <a:t>2</a:t>
            </a:r>
          </a:p>
          <a:p>
            <a:endParaRPr lang="es-ES" dirty="0" smtClean="0"/>
          </a:p>
          <a:p>
            <a:r>
              <a:rPr lang="es-ES" b="1" dirty="0" smtClean="0"/>
              <a:t>En Bolivia:</a:t>
            </a:r>
            <a:endParaRPr lang="es-ES" b="1" dirty="0"/>
          </a:p>
          <a:p>
            <a:r>
              <a:rPr lang="es-ES" dirty="0" smtClean="0"/>
              <a:t>Incluye parte de los departamentos de Santa Cruz, Chuquisaca y Tarija.</a:t>
            </a:r>
          </a:p>
          <a:p>
            <a:endParaRPr lang="es-ES" dirty="0"/>
          </a:p>
          <a:p>
            <a:r>
              <a:rPr lang="es-ES" b="1" dirty="0" smtClean="0"/>
              <a:t>Superficie en Bolivia:</a:t>
            </a:r>
            <a:r>
              <a:rPr lang="es-ES" dirty="0" smtClean="0"/>
              <a:t>128 000 km</a:t>
            </a:r>
            <a:r>
              <a:rPr lang="es-ES" baseline="30000" dirty="0" smtClean="0"/>
              <a:t>2</a:t>
            </a:r>
          </a:p>
          <a:p>
            <a:endParaRPr lang="es-ES" b="1" dirty="0" smtClean="0"/>
          </a:p>
          <a:p>
            <a:r>
              <a:rPr lang="es-ES" b="1" dirty="0" smtClean="0"/>
              <a:t>Hidrografía:</a:t>
            </a:r>
          </a:p>
          <a:p>
            <a:r>
              <a:rPr lang="es-ES" dirty="0" smtClean="0"/>
              <a:t>Abarca los ríos Pilcomayo (Chuquisaca, Tarija), </a:t>
            </a:r>
            <a:r>
              <a:rPr lang="es-ES" dirty="0" err="1" smtClean="0"/>
              <a:t>Bemejo</a:t>
            </a:r>
            <a:r>
              <a:rPr lang="es-ES" dirty="0" smtClean="0"/>
              <a:t> (Tarija).</a:t>
            </a:r>
          </a:p>
          <a:p>
            <a:endParaRPr lang="es-ES" dirty="0" smtClean="0"/>
          </a:p>
          <a:p>
            <a:r>
              <a:rPr lang="es-ES" b="1" dirty="0" smtClean="0"/>
              <a:t>Temperaturas (°C)</a:t>
            </a:r>
            <a:r>
              <a:rPr lang="es-ES" dirty="0" smtClean="0"/>
              <a:t>:	</a:t>
            </a:r>
            <a:r>
              <a:rPr lang="es-ES" dirty="0" err="1" smtClean="0"/>
              <a:t>Prom</a:t>
            </a:r>
            <a:r>
              <a:rPr lang="es-ES" dirty="0" smtClean="0"/>
              <a:t>. 25-28</a:t>
            </a:r>
          </a:p>
          <a:p>
            <a:r>
              <a:rPr lang="es-ES" dirty="0"/>
              <a:t>	</a:t>
            </a:r>
            <a:r>
              <a:rPr lang="es-ES" dirty="0" smtClean="0"/>
              <a:t>	</a:t>
            </a:r>
            <a:r>
              <a:rPr lang="es-ES" dirty="0" err="1" smtClean="0"/>
              <a:t>Minimas</a:t>
            </a:r>
            <a:r>
              <a:rPr lang="es-ES" dirty="0" smtClean="0"/>
              <a:t>: 1-5  (surazos)</a:t>
            </a:r>
          </a:p>
          <a:p>
            <a:r>
              <a:rPr lang="es-ES" dirty="0" smtClean="0"/>
              <a:t>		</a:t>
            </a:r>
            <a:r>
              <a:rPr lang="es-ES" dirty="0" err="1" smtClean="0"/>
              <a:t>Maximas</a:t>
            </a:r>
            <a:r>
              <a:rPr lang="es-ES" dirty="0" smtClean="0"/>
              <a:t>: 48</a:t>
            </a:r>
          </a:p>
          <a:p>
            <a:endParaRPr lang="es-ES" dirty="0"/>
          </a:p>
          <a:p>
            <a:r>
              <a:rPr lang="es-ES" b="1" dirty="0" smtClean="0"/>
              <a:t>Precipitación:</a:t>
            </a:r>
            <a:r>
              <a:rPr lang="es-ES" dirty="0" smtClean="0"/>
              <a:t> 	 </a:t>
            </a:r>
            <a:r>
              <a:rPr lang="es-ES" dirty="0" err="1" smtClean="0"/>
              <a:t>Prom</a:t>
            </a:r>
            <a:r>
              <a:rPr lang="es-ES" dirty="0" smtClean="0"/>
              <a:t>. 400 a 900 mm</a:t>
            </a:r>
          </a:p>
          <a:p>
            <a:r>
              <a:rPr lang="es-ES" dirty="0" smtClean="0"/>
              <a:t>		6 a 10 meses secos o áridos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97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555625"/>
            <a:ext cx="11296650" cy="644525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PISCICULTURA:  Ventajas y Desventajas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850" y="1179731"/>
            <a:ext cx="276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latin typeface="Comic Sans MS" panose="030F0702030302020204" pitchFamily="66" charset="0"/>
              </a:rPr>
              <a:t>VENTAJAS</a:t>
            </a:r>
            <a:endParaRPr lang="es-ES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850" y="2094131"/>
            <a:ext cx="1104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Disponibilidad de alimento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Reabastecimiento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Fuentes de trabajo para zonas  con poca fuente de ingresos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Mejoramiento de la nutrición de las poblaciones locales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Se puede manejar el producto con mayor calidad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El procesamiento es mas rápido.  Prolonga la conservación de pescado</a:t>
            </a:r>
            <a:endParaRPr lang="es-ES" sz="3200" dirty="0"/>
          </a:p>
          <a:p>
            <a:endParaRPr lang="es-ES" sz="3200" dirty="0" smtClean="0"/>
          </a:p>
        </p:txBody>
      </p:sp>
    </p:spTree>
    <p:extLst>
      <p:ext uri="{BB962C8B-B14F-4D97-AF65-F5344CB8AC3E}">
        <p14:creationId xmlns:p14="http://schemas.microsoft.com/office/powerpoint/2010/main" val="20791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74625"/>
            <a:ext cx="38481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Comic Sans MS" panose="030F0702030302020204" pitchFamily="66" charset="0"/>
              </a:rPr>
              <a:t>DESVENTAJAS</a:t>
            </a:r>
            <a:endParaRPr lang="es-ES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7421" y="1500188"/>
            <a:ext cx="11054687" cy="4390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Daño ambiental por residuos que se liberan a fuentes de agua locales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Requerimiento de alimentación para la </a:t>
            </a:r>
            <a:r>
              <a:rPr lang="es-ES" sz="2800" dirty="0" err="1" smtClean="0"/>
              <a:t>cria</a:t>
            </a:r>
            <a:r>
              <a:rPr lang="es-ES" sz="2800" dirty="0" smtClean="0"/>
              <a:t>.  Uso de otras especies de peces que puede superar la producción.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Propagación de enfermedades—Accidentes cuando se liberan a medios naturales (algas, parásitos)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Introducción de especies exóticas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Contaminación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Contaminación con antibióticos y otros productos químicos (peces y sistemas acuáticos circundantes), hormonas (peces)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La textura y sabor es de inferior calidad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400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1746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Comic Sans MS" panose="030F0702030302020204" pitchFamily="66" charset="0"/>
              </a:rPr>
              <a:t>Nuevas </a:t>
            </a:r>
            <a:r>
              <a:rPr lang="es-ES" sz="3200" dirty="0" err="1" smtClean="0">
                <a:latin typeface="Comic Sans MS" panose="030F0702030302020204" pitchFamily="66" charset="0"/>
              </a:rPr>
              <a:t>aternativas</a:t>
            </a:r>
            <a:r>
              <a:rPr lang="es-ES" sz="3200" dirty="0" smtClean="0">
                <a:latin typeface="Comic Sans MS" panose="030F0702030302020204" pitchFamily="66" charset="0"/>
              </a:rPr>
              <a:t> para el consumo proveniente de manejo pesquero sustentable</a:t>
            </a:r>
            <a:endParaRPr lang="es-ES" sz="3200" dirty="0"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42900" y="1862636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dirty="0" smtClean="0"/>
              <a:t>Una pesca ordenada y con buen manejo  podría mantener las poblaciones naturales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dirty="0" smtClean="0"/>
              <a:t>Como ejemplo de un buen manejo incluiría la pesca respetando tallas mínimas y cupos de extracción y el cumplimiento de los periodos de veda.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dirty="0" smtClean="0"/>
              <a:t>Uso proveniente de cosechas con planes de manejo (ej. Lagarto que se consume en restaurantes locales)</a:t>
            </a:r>
          </a:p>
          <a:p>
            <a:r>
              <a:rPr lang="es-ES" sz="2800" dirty="0" smtClean="0"/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0992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75" y="433364"/>
            <a:ext cx="8305800" cy="849526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omic Sans MS" panose="030F0702030302020204" pitchFamily="66" charset="0"/>
              </a:rPr>
              <a:t>Alternativas gastronómicas</a:t>
            </a:r>
            <a:endParaRPr 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319" t="15407" r="14904"/>
          <a:stretch/>
        </p:blipFill>
        <p:spPr>
          <a:xfrm>
            <a:off x="5295332" y="1501254"/>
            <a:ext cx="2945305" cy="21634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01003" y="2088107"/>
            <a:ext cx="3220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Cangrejos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err="1" smtClean="0"/>
              <a:t>Misquinchos</a:t>
            </a:r>
            <a:endParaRPr lang="es-E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Mojarras</a:t>
            </a:r>
            <a:endParaRPr lang="es-E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33" y="3961318"/>
            <a:ext cx="2897490" cy="24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289" y="337829"/>
            <a:ext cx="10515600" cy="1968642"/>
          </a:xfrm>
        </p:spPr>
        <p:txBody>
          <a:bodyPr>
            <a:normAutofit/>
          </a:bodyPr>
          <a:lstStyle/>
          <a:p>
            <a:r>
              <a:rPr lang="es-ES" dirty="0" smtClean="0"/>
              <a:t>Invitación al WFMD </a:t>
            </a:r>
            <a:br>
              <a:rPr lang="es-ES" dirty="0" smtClean="0"/>
            </a:br>
            <a:r>
              <a:rPr lang="es-ES" dirty="0" smtClean="0"/>
              <a:t>Organiza Museo Nacional de </a:t>
            </a:r>
            <a:r>
              <a:rPr lang="es-ES" dirty="0" err="1" smtClean="0"/>
              <a:t>HistoriaNatural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Nodo Latinoamérica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89" y="4561953"/>
            <a:ext cx="1973378" cy="16463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4" y="5086083"/>
            <a:ext cx="2899455" cy="10185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1" y="2371839"/>
            <a:ext cx="2606029" cy="19545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1" y="2356891"/>
            <a:ext cx="2673686" cy="20052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493" y="2305325"/>
            <a:ext cx="2947288" cy="20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391400" cy="835878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Comic Sans MS" panose="030F0702030302020204" pitchFamily="66" charset="0"/>
              </a:rPr>
              <a:t>EXPOSICION MUSEOGRAFICA Y MURAL</a:t>
            </a:r>
            <a:endParaRPr lang="es-ES" sz="28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1774208"/>
            <a:ext cx="3091487" cy="23186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3112" r="5660" b="4266"/>
          <a:stretch/>
        </p:blipFill>
        <p:spPr>
          <a:xfrm>
            <a:off x="4258102" y="2292823"/>
            <a:ext cx="3304863" cy="25557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295632"/>
            <a:ext cx="2887639" cy="18322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37" y="2292823"/>
            <a:ext cx="2898312" cy="21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69" y="1146411"/>
            <a:ext cx="3017782" cy="20057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999" t="18796" r="14433" b="12499"/>
          <a:stretch/>
        </p:blipFill>
        <p:spPr>
          <a:xfrm>
            <a:off x="4640239" y="1146411"/>
            <a:ext cx="4509053" cy="22552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239" y="3702124"/>
            <a:ext cx="3248167" cy="18455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569" y="3511788"/>
            <a:ext cx="2917808" cy="163995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83642" y="5732059"/>
            <a:ext cx="3054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Comic Sans MS" panose="030F0702030302020204" pitchFamily="66" charset="0"/>
              </a:rPr>
              <a:t>¡</a:t>
            </a:r>
            <a:r>
              <a:rPr lang="es-ES" sz="4400" dirty="0" smtClean="0">
                <a:latin typeface="Comic Sans MS" panose="030F0702030302020204" pitchFamily="66" charset="0"/>
              </a:rPr>
              <a:t>GRACIAS!</a:t>
            </a:r>
            <a:endParaRPr lang="es-E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125" y="233556"/>
            <a:ext cx="10515600" cy="778592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Comic Sans MS" panose="030F0702030302020204" pitchFamily="66" charset="0"/>
              </a:rPr>
              <a:t>VEGETACION</a:t>
            </a:r>
            <a:endParaRPr lang="es-ES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5" y="963688"/>
            <a:ext cx="3595565" cy="24145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509" y="378987"/>
            <a:ext cx="3979502" cy="24871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509" y="3878262"/>
            <a:ext cx="3832092" cy="25675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70" y="4089168"/>
            <a:ext cx="3576144" cy="21456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425470" y="1622582"/>
            <a:ext cx="2995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Bosques secos </a:t>
            </a:r>
            <a:r>
              <a:rPr lang="es-ES" sz="2800" dirty="0" err="1" smtClean="0"/>
              <a:t>desiduos</a:t>
            </a:r>
            <a:r>
              <a:rPr lang="es-ES" sz="2800" dirty="0" smtClean="0"/>
              <a:t> bajos, 5-15 (20 m)</a:t>
            </a:r>
          </a:p>
          <a:p>
            <a:endParaRPr lang="es-ES" sz="2800" dirty="0" smtClean="0"/>
          </a:p>
          <a:p>
            <a:r>
              <a:rPr lang="es-ES" sz="2800" dirty="0" smtClean="0"/>
              <a:t>Cactus </a:t>
            </a:r>
            <a:r>
              <a:rPr lang="es-ES" sz="2800" dirty="0" err="1" smtClean="0"/>
              <a:t>columnares</a:t>
            </a:r>
            <a:endParaRPr lang="es-ES" sz="2800" dirty="0" smtClean="0"/>
          </a:p>
          <a:p>
            <a:endParaRPr lang="es-ES" sz="2800" dirty="0"/>
          </a:p>
          <a:p>
            <a:r>
              <a:rPr lang="es-ES" sz="2800" dirty="0" smtClean="0"/>
              <a:t>Palmares de </a:t>
            </a:r>
            <a:r>
              <a:rPr lang="es-ES" sz="2800" dirty="0" err="1" smtClean="0"/>
              <a:t>Copernicia</a:t>
            </a:r>
            <a:r>
              <a:rPr lang="es-ES" sz="2800" dirty="0" smtClean="0"/>
              <a:t> alba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509" y="2919786"/>
            <a:ext cx="1260660" cy="9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938" y="365125"/>
            <a:ext cx="9503979" cy="99070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Comic Sans MS" panose="030F0702030302020204" pitchFamily="66" charset="0"/>
              </a:rPr>
              <a:t>EL RIO PILCOMAYO</a:t>
            </a:r>
            <a:endParaRPr lang="es-ES" sz="3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0" y="1690688"/>
            <a:ext cx="6308297" cy="44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482794" y="1877811"/>
            <a:ext cx="43547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Superficie total de la cuenca:</a:t>
            </a:r>
          </a:p>
          <a:p>
            <a:endParaRPr lang="es-ES" dirty="0"/>
          </a:p>
          <a:p>
            <a:r>
              <a:rPr lang="es-ES" dirty="0" smtClean="0"/>
              <a:t>288360 km</a:t>
            </a:r>
            <a:r>
              <a:rPr lang="es-ES" baseline="30000" dirty="0" smtClean="0"/>
              <a:t>2</a:t>
            </a:r>
          </a:p>
          <a:p>
            <a:endParaRPr lang="es-ES" baseline="30000" dirty="0"/>
          </a:p>
          <a:p>
            <a:r>
              <a:rPr lang="es-ES" b="1" dirty="0" smtClean="0"/>
              <a:t>En Bolivia:</a:t>
            </a:r>
          </a:p>
          <a:p>
            <a:endParaRPr lang="es-ES" dirty="0" smtClean="0"/>
          </a:p>
          <a:p>
            <a:r>
              <a:rPr lang="es-ES" dirty="0" smtClean="0"/>
              <a:t>89362 km</a:t>
            </a:r>
            <a:r>
              <a:rPr lang="es-ES" baseline="30000" dirty="0" smtClean="0"/>
              <a:t>2</a:t>
            </a:r>
            <a:endParaRPr lang="es-ES" dirty="0" smtClean="0"/>
          </a:p>
          <a:p>
            <a:endParaRPr lang="es-ES" dirty="0" smtClean="0"/>
          </a:p>
          <a:p>
            <a:r>
              <a:rPr lang="es-ES" b="1" dirty="0" smtClean="0"/>
              <a:t>Longitud total: </a:t>
            </a:r>
            <a:r>
              <a:rPr lang="es-ES" dirty="0" smtClean="0"/>
              <a:t>1500 km</a:t>
            </a:r>
            <a:r>
              <a:rPr lang="es-ES" baseline="30000" dirty="0" smtClean="0"/>
              <a:t>2</a:t>
            </a:r>
          </a:p>
          <a:p>
            <a:endParaRPr lang="es-ES" dirty="0" smtClean="0"/>
          </a:p>
          <a:p>
            <a:r>
              <a:rPr lang="es-ES" dirty="0" smtClean="0"/>
              <a:t>En Bolivia un recorrido de 154 km desde </a:t>
            </a:r>
            <a:r>
              <a:rPr lang="es-ES" dirty="0" err="1" smtClean="0"/>
              <a:t>Villamontes</a:t>
            </a:r>
            <a:r>
              <a:rPr lang="es-ES" dirty="0" smtClean="0"/>
              <a:t> hasta la frontera.</a:t>
            </a:r>
          </a:p>
          <a:p>
            <a:endParaRPr lang="es-ES" dirty="0"/>
          </a:p>
          <a:p>
            <a:r>
              <a:rPr lang="es-ES" dirty="0" smtClean="0"/>
              <a:t>950 km en la </a:t>
            </a:r>
            <a:r>
              <a:rPr lang="es-ES" dirty="0" err="1"/>
              <a:t>L</a:t>
            </a:r>
            <a:r>
              <a:rPr lang="es-ES" dirty="0" err="1" smtClean="0"/>
              <a:t>lanaura</a:t>
            </a:r>
            <a:r>
              <a:rPr lang="es-ES" dirty="0" smtClean="0"/>
              <a:t> Chaqueña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89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52" y="4439444"/>
            <a:ext cx="2995447" cy="224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46" y="1689894"/>
            <a:ext cx="297338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35" y="4467755"/>
            <a:ext cx="2887661" cy="213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83" y="1690688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266" y="1974371"/>
            <a:ext cx="3435598" cy="22812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469655"/>
            <a:ext cx="10515600" cy="102806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Comic Sans MS" panose="030F0702030302020204" pitchFamily="66" charset="0"/>
              </a:rPr>
              <a:t>SISTEMAS ACUÁTICOS EN EL CHACO</a:t>
            </a:r>
            <a:endParaRPr lang="es-ES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86149" y="1392892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</a:t>
            </a:r>
            <a:r>
              <a:rPr lang="es-ES" dirty="0" err="1" smtClean="0"/>
              <a:t>Pilaya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565228" y="5297214"/>
            <a:ext cx="149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93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74" y="288053"/>
            <a:ext cx="3198542" cy="2398906"/>
          </a:xfrm>
          <a:prstGeom prst="rect">
            <a:avLst/>
          </a:prstGeom>
        </p:spPr>
      </p:pic>
      <p:pic>
        <p:nvPicPr>
          <p:cNvPr id="18436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892" y="659999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18" y="645070"/>
            <a:ext cx="3229380" cy="242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6" y="3564055"/>
            <a:ext cx="30718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3" y="3743087"/>
            <a:ext cx="3224485" cy="2418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16" y="3192783"/>
            <a:ext cx="2320760" cy="30943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89662" y="6356931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Quebrada  </a:t>
            </a:r>
            <a:r>
              <a:rPr lang="es-ES" dirty="0" err="1" smtClean="0"/>
              <a:t>Cortaderal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810947" y="5867517"/>
            <a:ext cx="29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 – Misión La Paz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481959" y="6324307"/>
            <a:ext cx="149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6290" y="3107661"/>
            <a:ext cx="258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 Quebracho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154510" y="2882439"/>
            <a:ext cx="29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 – Misión La Paz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344088" y="2605758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Laguna Loreto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4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02" y="438872"/>
            <a:ext cx="2925270" cy="21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22" y="3415424"/>
            <a:ext cx="3075214" cy="230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36" y="3026925"/>
            <a:ext cx="2742524" cy="20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24" y="4754603"/>
            <a:ext cx="2743036" cy="205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92" y="3183158"/>
            <a:ext cx="3011488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341882"/>
            <a:ext cx="3141139" cy="23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80" y="378029"/>
            <a:ext cx="2869323" cy="21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04672" y="2761091"/>
            <a:ext cx="357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Río Pilcomayo Bañado El Quebracho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 flipH="1">
            <a:off x="4239344" y="2633269"/>
            <a:ext cx="367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Canales artificiales en el Quebracho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749861" y="2726394"/>
            <a:ext cx="194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Rio </a:t>
            </a:r>
            <a:r>
              <a:rPr lang="es-ES" dirty="0" smtClean="0"/>
              <a:t>Salado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603353" y="5728657"/>
            <a:ext cx="236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Bañado la Estrella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397621" y="5516817"/>
            <a:ext cx="236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Bañado la Estrella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530633" y="6162229"/>
            <a:ext cx="285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Río Pilcomayo en la ruta 28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73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66" y="335922"/>
            <a:ext cx="4616669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omic Sans MS" panose="030F0702030302020204" pitchFamily="66" charset="0"/>
              </a:rPr>
              <a:t>PECES DEL CHACO</a:t>
            </a:r>
            <a:endParaRPr lang="es-ES" sz="3600" dirty="0"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730114" y="846816"/>
            <a:ext cx="4309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Se conocen 146 especies</a:t>
            </a: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1" y="2451424"/>
            <a:ext cx="4981905" cy="34913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1559798" y="1560179"/>
            <a:ext cx="3657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Riqueza por Ordenes</a:t>
            </a:r>
            <a:endParaRPr lang="es-ES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730114" y="1560178"/>
            <a:ext cx="3532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Riqueza por familias</a:t>
            </a:r>
            <a:endParaRPr lang="es-ES" sz="3200" dirty="0"/>
          </a:p>
        </p:txBody>
      </p:sp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503165"/>
              </p:ext>
            </p:extLst>
          </p:nvPr>
        </p:nvGraphicFramePr>
        <p:xfrm>
          <a:off x="5912070" y="2451424"/>
          <a:ext cx="5454868" cy="3491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73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9312" y="219343"/>
            <a:ext cx="11450287" cy="685226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Comic Sans MS" panose="030F0702030302020204" pitchFamily="66" charset="0"/>
              </a:rPr>
              <a:t>RIQUEZA DE ESPECIES: PEQUEÑOS </a:t>
            </a:r>
            <a:r>
              <a:rPr lang="es-ES" sz="3200" dirty="0" smtClean="0">
                <a:latin typeface="Comic Sans MS" panose="030F0702030302020204" pitchFamily="66" charset="0"/>
              </a:rPr>
              <a:t>CHARACIFORMES</a:t>
            </a:r>
            <a:endParaRPr lang="es-ES" sz="3200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14" y="1105625"/>
            <a:ext cx="2565702" cy="11140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799" y="5485729"/>
            <a:ext cx="1661782" cy="1078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788" y="977842"/>
            <a:ext cx="2402695" cy="18020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012" y="5241920"/>
            <a:ext cx="1960065" cy="14700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740" y="2935462"/>
            <a:ext cx="2676548" cy="11241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114" y="4198240"/>
            <a:ext cx="2695575" cy="9704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083" y="5553045"/>
            <a:ext cx="2953996" cy="12023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2530" y="4136661"/>
            <a:ext cx="2250339" cy="12201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684" y="2576882"/>
            <a:ext cx="2597185" cy="12427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0114" y="2287318"/>
            <a:ext cx="2497778" cy="170348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2844" y="1105625"/>
            <a:ext cx="1880025" cy="125424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2945" y="4136661"/>
            <a:ext cx="2454343" cy="12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Tema de Offic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Tema de Offic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605</Words>
  <Application>Microsoft Office PowerPoint</Application>
  <PresentationFormat>Panorámica</PresentationFormat>
  <Paragraphs>138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Wingdings</vt:lpstr>
      <vt:lpstr>Tema de Office</vt:lpstr>
      <vt:lpstr>FORO GASTRONÓMICO DEL CHACO</vt:lpstr>
      <vt:lpstr>Presentación de PowerPoint</vt:lpstr>
      <vt:lpstr>VEGETACION</vt:lpstr>
      <vt:lpstr>EL RIO PILCOMAYO</vt:lpstr>
      <vt:lpstr>SISTEMAS ACUÁTICOS EN EL CHACO</vt:lpstr>
      <vt:lpstr>Presentación de PowerPoint</vt:lpstr>
      <vt:lpstr>Presentación de PowerPoint</vt:lpstr>
      <vt:lpstr>PECES DEL CHACO</vt:lpstr>
      <vt:lpstr>RIQUEZA DE ESPECIES: PEQUEÑOS CHARACIFORMES</vt:lpstr>
      <vt:lpstr>PEQUEÑOS SILURIFORMES</vt:lpstr>
      <vt:lpstr>PECES MEDIANOS</vt:lpstr>
      <vt:lpstr>PECES GRANDES </vt:lpstr>
      <vt:lpstr>PECES MIGRATORIOS EN LA CUENCA DEL PARAGUAY-PARANÁ</vt:lpstr>
      <vt:lpstr>PECES MIGRATORIOS</vt:lpstr>
      <vt:lpstr>Presentación de PowerPoint</vt:lpstr>
      <vt:lpstr>LA PESCA Y PESQUERÍA EN LA CUENCA</vt:lpstr>
      <vt:lpstr>Presentación de PowerPoint</vt:lpstr>
      <vt:lpstr>Presentación de PowerPoint</vt:lpstr>
      <vt:lpstr>Presentación de PowerPoint</vt:lpstr>
      <vt:lpstr>PISCICULTURA:  Ventajas y Desventajas</vt:lpstr>
      <vt:lpstr>DESVENTAJAS</vt:lpstr>
      <vt:lpstr>Nuevas aternativas para el consumo proveniente de manejo pesquero sustentable</vt:lpstr>
      <vt:lpstr>Alternativas gastronómicas</vt:lpstr>
      <vt:lpstr>Invitación al WFMD  Organiza Museo Nacional de HistoriaNatural Nodo Latinoamérica</vt:lpstr>
      <vt:lpstr>EXPOSICION MUSEOGRAFICA Y MURAL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foro</dc:title>
  <dc:creator>Soraya Barrera</dc:creator>
  <cp:lastModifiedBy>Soraya Barrera</cp:lastModifiedBy>
  <cp:revision>52</cp:revision>
  <dcterms:created xsi:type="dcterms:W3CDTF">2017-08-09T21:57:39Z</dcterms:created>
  <dcterms:modified xsi:type="dcterms:W3CDTF">2017-08-11T18:52:53Z</dcterms:modified>
</cp:coreProperties>
</file>