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2" r:id="rId3"/>
    <p:sldId id="273" r:id="rId4"/>
    <p:sldId id="257" r:id="rId5"/>
    <p:sldId id="267" r:id="rId6"/>
    <p:sldId id="259" r:id="rId7"/>
    <p:sldId id="260" r:id="rId8"/>
    <p:sldId id="262" r:id="rId9"/>
    <p:sldId id="264" r:id="rId10"/>
    <p:sldId id="266" r:id="rId11"/>
    <p:sldId id="274" r:id="rId12"/>
    <p:sldId id="261" r:id="rId13"/>
    <p:sldId id="268" r:id="rId1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493" y="-3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A847CFC-816F-41D0-AAC0-9BF4FEBC753E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21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669646" y="2558495"/>
            <a:ext cx="4032448" cy="1844469"/>
          </a:xfrm>
        </p:spPr>
        <p:txBody>
          <a:bodyPr>
            <a:normAutofit/>
          </a:bodyPr>
          <a:lstStyle/>
          <a:p>
            <a:r>
              <a:rPr lang="es-BO" sz="3300" dirty="0" smtClean="0">
                <a:latin typeface="Aharoni" pitchFamily="2" charset="-79"/>
                <a:cs typeface="Aharoni" pitchFamily="2" charset="-79"/>
              </a:rPr>
              <a:t>FORO GASTRONOMICO DEL CHACO</a:t>
            </a:r>
            <a:endParaRPr lang="en-US" sz="33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742935" y="4725144"/>
            <a:ext cx="3309803" cy="1260629"/>
          </a:xfrm>
        </p:spPr>
        <p:txBody>
          <a:bodyPr>
            <a:normAutofit/>
          </a:bodyPr>
          <a:lstStyle/>
          <a:p>
            <a:r>
              <a:rPr lang="es-BO" sz="1600" b="1" dirty="0" smtClean="0"/>
              <a:t>Ing. Eloy Jesús Blanco  Padilla</a:t>
            </a:r>
            <a:endParaRPr lang="es-BO" sz="1400" b="1" dirty="0" smtClean="0"/>
          </a:p>
          <a:p>
            <a:r>
              <a:rPr lang="es-BO" sz="1400" b="1" dirty="0" smtClean="0"/>
              <a:t>Instituto Superior Tecnológico Monteagudo</a:t>
            </a:r>
          </a:p>
          <a:p>
            <a:r>
              <a:rPr lang="es-BO" sz="1400" b="1" dirty="0" smtClean="0"/>
              <a:t>Chuquisaca – Bolivia. </a:t>
            </a:r>
            <a:endParaRPr lang="en-US" sz="1400" b="1" dirty="0"/>
          </a:p>
        </p:txBody>
      </p:sp>
      <p:pic>
        <p:nvPicPr>
          <p:cNvPr id="4" name="Picture 4" descr="H:\DCIM\Camera\IMG_20170809_1725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9"/>
          <a:stretch/>
        </p:blipFill>
        <p:spPr bwMode="auto">
          <a:xfrm>
            <a:off x="827584" y="0"/>
            <a:ext cx="3335493" cy="686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Eloy Blanco\Pictures\Foro Gastronomico La Paz\Variabilidad de maíc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646" y="-26413"/>
            <a:ext cx="3456383" cy="259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11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:\DCIM\Camera\IMG_20170809_172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654"/>
            <a:ext cx="4663633" cy="621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980728"/>
            <a:ext cx="6777317" cy="463587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s-BO" sz="2800" b="1" dirty="0">
                <a:solidFill>
                  <a:srgbClr val="FFC000"/>
                </a:solidFill>
              </a:rPr>
              <a:t>E</a:t>
            </a:r>
            <a:r>
              <a:rPr lang="es-BO" sz="2800" b="1" dirty="0" smtClean="0">
                <a:solidFill>
                  <a:srgbClr val="FFC000"/>
                </a:solidFill>
              </a:rPr>
              <a:t>l Pueblo Guaraní, manejaron 139 cultígenos diferentes de especies alimenticias, tuberosas, gramíneas, aromáticas, medicinales y para la construcción de sus utensilios domésticos y vivienda.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9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loy Blanco\Pictures\Foro Gastronomico La Paz\Perlita precoz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8148" r="11007" b="21333"/>
          <a:stretch/>
        </p:blipFill>
        <p:spPr bwMode="auto">
          <a:xfrm>
            <a:off x="611560" y="476672"/>
            <a:ext cx="792088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BO" b="1" dirty="0" smtClean="0">
                <a:solidFill>
                  <a:schemeClr val="tx1"/>
                </a:solidFill>
              </a:rPr>
              <a:t>Maíces Guaraníticos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buNone/>
            </a:pPr>
            <a:r>
              <a:rPr lang="es-BO" sz="2800" b="1" dirty="0" smtClean="0">
                <a:solidFill>
                  <a:schemeClr val="tx1"/>
                </a:solidFill>
              </a:rPr>
              <a:t>Perla,, Canario, Bayo, Aperlado, Argentino, Cordillera, Morocho Chaqueño, Reventón y Choclero Amarillo.</a:t>
            </a:r>
          </a:p>
          <a:p>
            <a:pPr marL="68580" indent="0">
              <a:buNone/>
            </a:pPr>
            <a:r>
              <a:rPr lang="es-BO" sz="2800" b="1" dirty="0" smtClean="0">
                <a:solidFill>
                  <a:schemeClr val="tx1"/>
                </a:solidFill>
              </a:rPr>
              <a:t>Maíz blando – </a:t>
            </a:r>
            <a:r>
              <a:rPr lang="es-BO" sz="2800" b="1" dirty="0" err="1" smtClean="0">
                <a:solidFill>
                  <a:schemeClr val="tx1"/>
                </a:solidFill>
              </a:rPr>
              <a:t>avatiti</a:t>
            </a:r>
            <a:r>
              <a:rPr lang="es-BO" sz="2800" b="1" dirty="0" smtClean="0">
                <a:solidFill>
                  <a:schemeClr val="tx1"/>
                </a:solidFill>
              </a:rPr>
              <a:t>.</a:t>
            </a:r>
          </a:p>
          <a:p>
            <a:pPr marL="68580" indent="0">
              <a:buNone/>
            </a:pPr>
            <a:r>
              <a:rPr lang="es-BO" sz="2800" b="1" dirty="0" smtClean="0">
                <a:solidFill>
                  <a:schemeClr val="tx1"/>
                </a:solidFill>
              </a:rPr>
              <a:t>Maíz Colorado </a:t>
            </a:r>
            <a:r>
              <a:rPr lang="es-BO" sz="2800" b="1" dirty="0" err="1" smtClean="0">
                <a:solidFill>
                  <a:schemeClr val="tx1"/>
                </a:solidFill>
              </a:rPr>
              <a:t>avatipita</a:t>
            </a:r>
            <a:r>
              <a:rPr lang="es-BO" sz="2800" b="1" dirty="0" smtClean="0">
                <a:solidFill>
                  <a:schemeClr val="tx1"/>
                </a:solidFill>
              </a:rPr>
              <a:t>.</a:t>
            </a:r>
          </a:p>
          <a:p>
            <a:pPr marL="68580" indent="0">
              <a:buNone/>
            </a:pPr>
            <a:r>
              <a:rPr lang="es-BO" sz="2800" b="1" dirty="0" smtClean="0">
                <a:solidFill>
                  <a:schemeClr val="tx1"/>
                </a:solidFill>
              </a:rPr>
              <a:t>Maíz Blanco </a:t>
            </a:r>
            <a:r>
              <a:rPr lang="es-BO" sz="2800" b="1" dirty="0" err="1" smtClean="0">
                <a:solidFill>
                  <a:schemeClr val="tx1"/>
                </a:solidFill>
              </a:rPr>
              <a:t>Avati</a:t>
            </a:r>
            <a:r>
              <a:rPr lang="es-BO" sz="2800" b="1" dirty="0" smtClean="0">
                <a:solidFill>
                  <a:schemeClr val="tx1"/>
                </a:solidFill>
              </a:rPr>
              <a:t> </a:t>
            </a:r>
            <a:r>
              <a:rPr lang="es-BO" sz="2800" b="1" dirty="0" err="1" smtClean="0">
                <a:solidFill>
                  <a:schemeClr val="tx1"/>
                </a:solidFill>
              </a:rPr>
              <a:t>tatambae</a:t>
            </a:r>
            <a:r>
              <a:rPr lang="es-BO" sz="2800" b="1" dirty="0" smtClean="0">
                <a:solidFill>
                  <a:schemeClr val="tx1"/>
                </a:solidFill>
              </a:rPr>
              <a:t>.  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289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467544" y="325996"/>
            <a:ext cx="8258900" cy="6199348"/>
            <a:chOff x="467544" y="325996"/>
            <a:chExt cx="8258900" cy="6199348"/>
          </a:xfrm>
        </p:grpSpPr>
        <p:pic>
          <p:nvPicPr>
            <p:cNvPr id="5" name="Picture 2" descr="C:\Users\Eloy Blanco\Pictures\Foro Gastronomico La Paz\DSC01156.JPG"/>
            <p:cNvPicPr>
              <a:picLocks noChangeAspect="1" noChangeArrowheads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32656"/>
              <a:ext cx="4416490" cy="3312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Eloy Blanco\Pictures\Foro Gastronomico La Paz\DSC01187.JP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3212976"/>
              <a:ext cx="4416490" cy="3312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C:\Users\Eloy Blanco\Pictures\Foro Gastronomico La Paz\DSC01197.JP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212976"/>
              <a:ext cx="4416490" cy="3312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C:\Users\Eloy Blanco\Pictures\Foro Gastronomico La Paz\DSC01141.JP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138" y="325996"/>
              <a:ext cx="3849306" cy="2886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8 Grupo"/>
          <p:cNvGrpSpPr/>
          <p:nvPr/>
        </p:nvGrpSpPr>
        <p:grpSpPr>
          <a:xfrm>
            <a:off x="477936" y="332656"/>
            <a:ext cx="8222522" cy="6192688"/>
            <a:chOff x="477936" y="332656"/>
            <a:chExt cx="8222522" cy="6192688"/>
          </a:xfrm>
        </p:grpSpPr>
        <p:pic>
          <p:nvPicPr>
            <p:cNvPr id="4098" name="Picture 2" descr="C:\Users\Eloy Blanco\Pictures\Foro Gastronomico La Paz\Utensillos de cocina Guaraníes 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52" r="23625"/>
            <a:stretch/>
          </p:blipFill>
          <p:spPr bwMode="auto">
            <a:xfrm>
              <a:off x="4834044" y="332656"/>
              <a:ext cx="3866414" cy="6192688"/>
            </a:xfrm>
            <a:prstGeom prst="rect">
              <a:avLst/>
            </a:prstGeom>
            <a:noFill/>
            <a:effectLst>
              <a:softEdge rad="635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:\Users\Eloy Blanco\Pictures\Foro Gastronomico La Paz\DSC09500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64" r="30168"/>
            <a:stretch/>
          </p:blipFill>
          <p:spPr bwMode="auto">
            <a:xfrm>
              <a:off x="477936" y="332656"/>
              <a:ext cx="4356108" cy="6192688"/>
            </a:xfrm>
            <a:prstGeom prst="rect">
              <a:avLst/>
            </a:prstGeom>
            <a:noFill/>
            <a:effectLst>
              <a:softEdge rad="635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BO" b="1" dirty="0" smtClean="0">
                <a:solidFill>
                  <a:schemeClr val="tx1"/>
                </a:solidFill>
              </a:rPr>
              <a:t>Uso Culinarios del Maíz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492" y="2636912"/>
            <a:ext cx="6777317" cy="3195717"/>
          </a:xfrm>
        </p:spPr>
        <p:txBody>
          <a:bodyPr/>
          <a:lstStyle/>
          <a:p>
            <a:pPr marL="68580" indent="0">
              <a:buNone/>
            </a:pPr>
            <a:r>
              <a:rPr lang="es-BO" sz="2800" b="1" dirty="0" smtClean="0">
                <a:solidFill>
                  <a:schemeClr val="tx1"/>
                </a:solidFill>
              </a:rPr>
              <a:t>Chicha de maíz: </a:t>
            </a:r>
            <a:r>
              <a:rPr lang="es-BO" sz="2800" b="1" dirty="0" err="1" smtClean="0">
                <a:solidFill>
                  <a:schemeClr val="tx1"/>
                </a:solidFill>
              </a:rPr>
              <a:t>avati</a:t>
            </a:r>
            <a:r>
              <a:rPr lang="es-BO" sz="2800" b="1" dirty="0" smtClean="0">
                <a:solidFill>
                  <a:schemeClr val="tx1"/>
                </a:solidFill>
              </a:rPr>
              <a:t> </a:t>
            </a:r>
            <a:r>
              <a:rPr lang="es-BO" sz="2800" b="1" dirty="0" err="1" smtClean="0">
                <a:solidFill>
                  <a:schemeClr val="tx1"/>
                </a:solidFill>
              </a:rPr>
              <a:t>kagui</a:t>
            </a:r>
            <a:r>
              <a:rPr lang="es-BO" sz="2800" b="1" dirty="0" smtClean="0">
                <a:solidFill>
                  <a:schemeClr val="tx1"/>
                </a:solidFill>
              </a:rPr>
              <a:t>.</a:t>
            </a:r>
          </a:p>
          <a:p>
            <a:pPr marL="68580" indent="0">
              <a:buNone/>
            </a:pPr>
            <a:r>
              <a:rPr lang="es-BO" sz="2800" b="1" dirty="0" smtClean="0">
                <a:solidFill>
                  <a:schemeClr val="tx1"/>
                </a:solidFill>
              </a:rPr>
              <a:t>Harina de maíz: </a:t>
            </a:r>
            <a:r>
              <a:rPr lang="es-BO" sz="2800" b="1" dirty="0" err="1" smtClean="0">
                <a:solidFill>
                  <a:schemeClr val="tx1"/>
                </a:solidFill>
              </a:rPr>
              <a:t>achi</a:t>
            </a:r>
            <a:r>
              <a:rPr lang="es-BO" sz="2800" b="1" dirty="0" smtClean="0">
                <a:solidFill>
                  <a:schemeClr val="tx1"/>
                </a:solidFill>
              </a:rPr>
              <a:t>.</a:t>
            </a:r>
          </a:p>
          <a:p>
            <a:pPr marL="68580" indent="0">
              <a:buNone/>
            </a:pPr>
            <a:r>
              <a:rPr lang="es-BO" sz="2800" b="1" dirty="0" smtClean="0">
                <a:solidFill>
                  <a:schemeClr val="tx1"/>
                </a:solidFill>
              </a:rPr>
              <a:t>Torta de maíz: </a:t>
            </a:r>
            <a:r>
              <a:rPr lang="es-BO" sz="2800" b="1" dirty="0" err="1" smtClean="0">
                <a:solidFill>
                  <a:schemeClr val="tx1"/>
                </a:solidFill>
              </a:rPr>
              <a:t>Guitimimo</a:t>
            </a:r>
            <a:r>
              <a:rPr lang="es-BO" sz="2800" b="1" dirty="0" smtClean="0">
                <a:solidFill>
                  <a:schemeClr val="tx1"/>
                </a:solidFill>
              </a:rPr>
              <a:t>.</a:t>
            </a:r>
          </a:p>
          <a:p>
            <a:pPr marL="68580" indent="0">
              <a:buNone/>
            </a:pP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5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loy Blanco\Pictures\Fotos de Cultivos\Fotos Maníes\Cultivo de Maní\Selección vainas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2088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492" y="2132856"/>
            <a:ext cx="6777317" cy="3699773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s-BO" sz="3600" b="1" dirty="0" smtClean="0">
                <a:solidFill>
                  <a:srgbClr val="FFC000"/>
                </a:solidFill>
                <a:latin typeface="Arial Black" pitchFamily="34" charset="0"/>
                <a:cs typeface="Aharoni" pitchFamily="2" charset="-79"/>
              </a:rPr>
              <a:t>Gracias por su atención.</a:t>
            </a:r>
            <a:endParaRPr lang="en-US" sz="3600" b="1" dirty="0">
              <a:solidFill>
                <a:srgbClr val="FFC000"/>
              </a:solidFill>
              <a:latin typeface="Arial Black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108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467544" y="332656"/>
            <a:ext cx="8280920" cy="6216728"/>
            <a:chOff x="467544" y="332656"/>
            <a:chExt cx="8280920" cy="6216728"/>
          </a:xfrm>
        </p:grpSpPr>
        <p:pic>
          <p:nvPicPr>
            <p:cNvPr id="1026" name="Picture 2" descr="C:\Users\Eloy Blanco\Pictures\Foro Gastronomico La Paz\TACECI 2011 de Mojotorill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573016"/>
              <a:ext cx="3968726" cy="2976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Eloy Blanco\Pictures\Foro Gastronomico La Paz\6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3539092"/>
              <a:ext cx="4289925" cy="301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Eloy Blanco\Pictures\Foro Gastronomico La Paz\Asta de Toro Amarillo de San Julñia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32656"/>
              <a:ext cx="4005418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Eloy Blanco\Pictures\Foro Gastronomico La Paz\CITACE 20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2962" y="332656"/>
              <a:ext cx="4275502" cy="3206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47664" y="356109"/>
            <a:ext cx="6480720" cy="1143000"/>
          </a:xfrm>
        </p:spPr>
        <p:txBody>
          <a:bodyPr>
            <a:noAutofit/>
          </a:bodyPr>
          <a:lstStyle/>
          <a:p>
            <a:r>
              <a:rPr lang="es-BO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haroni" pitchFamily="2" charset="-79"/>
                <a:cs typeface="Aharoni" pitchFamily="2" charset="-79"/>
              </a:rPr>
              <a:t>Variabilidad de Ajíes</a:t>
            </a:r>
            <a:endParaRPr lang="en-US" sz="4800" b="1" dirty="0">
              <a:solidFill>
                <a:schemeClr val="bg2">
                  <a:lumMod val="20000"/>
                  <a:lumOff val="8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68580" indent="0">
              <a:buNone/>
            </a:pPr>
            <a:r>
              <a:rPr lang="es-BO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itchFamily="34" charset="0"/>
                <a:cs typeface="Aharoni" pitchFamily="2" charset="-79"/>
              </a:rPr>
              <a:t>Los ajíes fueron domesticados hace </a:t>
            </a:r>
            <a:r>
              <a:rPr lang="es-BO" sz="3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itchFamily="34" charset="0"/>
                <a:cs typeface="Aharoni" pitchFamily="2" charset="-79"/>
              </a:rPr>
              <a:t>u</a:t>
            </a:r>
            <a:r>
              <a:rPr lang="es-BO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itchFamily="34" charset="0"/>
                <a:cs typeface="Aharoni" pitchFamily="2" charset="-79"/>
              </a:rPr>
              <a:t>nos </a:t>
            </a:r>
            <a:r>
              <a:rPr lang="es-BO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itchFamily="34" charset="0"/>
                <a:cs typeface="Aharoni" pitchFamily="2" charset="-79"/>
              </a:rPr>
              <a:t>8.000 </a:t>
            </a:r>
            <a:r>
              <a:rPr lang="es-BO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itchFamily="34" charset="0"/>
                <a:cs typeface="Aharoni" pitchFamily="2" charset="-79"/>
              </a:rPr>
              <a:t>años.</a:t>
            </a:r>
          </a:p>
          <a:p>
            <a:pPr marL="68580" indent="0">
              <a:buNone/>
            </a:pPr>
            <a:r>
              <a:rPr lang="es-BO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itchFamily="34" charset="0"/>
                <a:cs typeface="Aharoni" pitchFamily="2" charset="-79"/>
              </a:rPr>
              <a:t>En Bolivia están presentes las especie Baccatum y Pendulum.</a:t>
            </a:r>
          </a:p>
          <a:p>
            <a:pPr marL="68580" indent="0">
              <a:buNone/>
            </a:pPr>
            <a:r>
              <a:rPr lang="es-BO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itchFamily="34" charset="0"/>
                <a:cs typeface="Aharoni" pitchFamily="2" charset="-79"/>
              </a:rPr>
              <a:t>Se cultivan unos 100 ecotipos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 Black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7114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467543" y="302253"/>
            <a:ext cx="8208461" cy="6223091"/>
            <a:chOff x="467543" y="302253"/>
            <a:chExt cx="8208461" cy="6223091"/>
          </a:xfrm>
        </p:grpSpPr>
        <p:pic>
          <p:nvPicPr>
            <p:cNvPr id="2051" name="Picture 3" descr="C:\Users\Eloy Blanco\Pictures\Fotos de Cultivos\Fotos Maníes\Maníes cultivados y silvestres\DSC0686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1239" y="312926"/>
              <a:ext cx="4154765" cy="3116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Eloy Blanco\Pictures\Foro Gastronomico La Paz\DSC0085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1238" y="3409268"/>
              <a:ext cx="4154765" cy="3116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Eloy Blanco\Pictures\Foro Gastronomico La Paz\DSC012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02253"/>
              <a:ext cx="4154764" cy="3116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:\Users\Eloy Blanco\Pictures\Foro Gastronomico La Paz\DSCN8789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3409526"/>
              <a:ext cx="4153955" cy="3115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027664"/>
            <a:ext cx="7560840" cy="1143000"/>
          </a:xfrm>
        </p:spPr>
        <p:txBody>
          <a:bodyPr>
            <a:noAutofit/>
          </a:bodyPr>
          <a:lstStyle/>
          <a:p>
            <a:pPr algn="ctr"/>
            <a:r>
              <a:rPr lang="es-BO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haroni" pitchFamily="2" charset="-79"/>
                <a:cs typeface="Aharoni" pitchFamily="2" charset="-79"/>
              </a:rPr>
              <a:t>Maníes del Chaco Chuquisaqueño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76823" y="2420888"/>
            <a:ext cx="7488832" cy="2664297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s-BO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El maní fue domesticado por el pueblo Guaraní, hace unos </a:t>
            </a:r>
            <a:r>
              <a:rPr lang="es-BO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2.000</a:t>
            </a:r>
            <a:r>
              <a:rPr lang="es-BO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.</a:t>
            </a:r>
          </a:p>
          <a:p>
            <a:pPr marL="68580" indent="0">
              <a:buNone/>
            </a:pPr>
            <a:endParaRPr lang="es-BO" sz="32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  <a:p>
            <a:pPr marL="68580" indent="0">
              <a:buNone/>
            </a:pPr>
            <a:r>
              <a:rPr lang="es-BO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Bolivia es el centro de origen, según Krapovickas, hay 62 razas cultivadas.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1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450889" y="314654"/>
            <a:ext cx="8237753" cy="6215191"/>
            <a:chOff x="450889" y="314654"/>
            <a:chExt cx="8237753" cy="6215191"/>
          </a:xfrm>
        </p:grpSpPr>
        <p:pic>
          <p:nvPicPr>
            <p:cNvPr id="1026" name="Picture 2" descr="C:\Users\Eloy Blanco\Pictures\Foro Gastronomico La Paz\Camote 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586" y="3465004"/>
              <a:ext cx="4787056" cy="3064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Eloy Blanco\Pictures\Foro Gastronomico La Paz\Camote 1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8175" y="314654"/>
              <a:ext cx="4200467" cy="315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Eloy Blanco\Pictures\Foro Gastronomico La Paz\Flor de camote 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332656"/>
              <a:ext cx="4176465" cy="3132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Eloy Blanco\Pictures\Foro Gastronomico La Paz\Flor de camote 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889" y="3448057"/>
              <a:ext cx="4193119" cy="3081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1027664"/>
            <a:ext cx="7704856" cy="1143000"/>
          </a:xfrm>
        </p:spPr>
        <p:txBody>
          <a:bodyPr>
            <a:noAutofit/>
          </a:bodyPr>
          <a:lstStyle/>
          <a:p>
            <a:r>
              <a:rPr lang="es-BO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El camote (</a:t>
            </a:r>
            <a:r>
              <a:rPr lang="es-BO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Ipomoea batatas</a:t>
            </a:r>
            <a:r>
              <a:rPr lang="es-BO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)</a:t>
            </a:r>
            <a:r>
              <a:rPr lang="es-BO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99516" y="2636912"/>
            <a:ext cx="6777317" cy="350897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s-BO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El camote junto con la yuca, fueron domesticados por el pueblo Guaraní hace unos </a:t>
            </a:r>
            <a:r>
              <a:rPr lang="es-BO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2.000 </a:t>
            </a:r>
            <a:r>
              <a:rPr lang="es-BO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años.  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3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470539" y="347885"/>
            <a:ext cx="8236890" cy="6267080"/>
            <a:chOff x="470539" y="347885"/>
            <a:chExt cx="8236890" cy="6267080"/>
          </a:xfrm>
        </p:grpSpPr>
        <p:pic>
          <p:nvPicPr>
            <p:cNvPr id="5123" name="Picture 3" descr="C:\Users\Eloy Blanco\Pictures\Fotos de Cultivos\Fotos Maíces\Maices de Chuquisaca Centro\DSCN4490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9" r="6902"/>
            <a:stretch/>
          </p:blipFill>
          <p:spPr bwMode="auto">
            <a:xfrm>
              <a:off x="4914405" y="353368"/>
              <a:ext cx="3779520" cy="3425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C:\Users\Eloy Blanco\Pictures\Fotos de Cultivos\Fotos Maíces\Maices de Chuquisaca Centro\DSCN448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539" y="347885"/>
              <a:ext cx="4533509" cy="3400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3 Grupo"/>
            <p:cNvGrpSpPr/>
            <p:nvPr/>
          </p:nvGrpSpPr>
          <p:grpSpPr>
            <a:xfrm>
              <a:off x="470539" y="3470454"/>
              <a:ext cx="8236890" cy="3144511"/>
              <a:chOff x="471610" y="351446"/>
              <a:chExt cx="8236890" cy="3144511"/>
            </a:xfrm>
          </p:grpSpPr>
          <p:pic>
            <p:nvPicPr>
              <p:cNvPr id="6" name="Picture 5" descr="H:\DCIM\Camera\IMG_20170809_172559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1987" b="66022"/>
              <a:stretch/>
            </p:blipFill>
            <p:spPr bwMode="auto">
              <a:xfrm>
                <a:off x="471610" y="358159"/>
                <a:ext cx="4018063" cy="31377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5" descr="H:\DCIM\Camera\IMG_20170809_172559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918" t="35031" b="31257"/>
              <a:stretch/>
            </p:blipFill>
            <p:spPr bwMode="auto">
              <a:xfrm>
                <a:off x="3203848" y="353206"/>
                <a:ext cx="2571651" cy="3117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5" descr="H:\DCIM\Camera\IMG_20170809_172559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031" r="52320" b="31257"/>
              <a:stretch/>
            </p:blipFill>
            <p:spPr bwMode="auto">
              <a:xfrm>
                <a:off x="5399983" y="351446"/>
                <a:ext cx="3308517" cy="31190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9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buNone/>
            </a:pPr>
            <a:r>
              <a:rPr lang="es-BO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Otros cultivos importantes para el pueblo Guaraní.</a:t>
            </a:r>
          </a:p>
          <a:p>
            <a:pPr marL="68580" indent="0">
              <a:buNone/>
            </a:pPr>
            <a:endParaRPr lang="es-BO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marL="68580" indent="0">
              <a:buNone/>
            </a:pPr>
            <a:r>
              <a:rPr lang="es-BO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Son el mate, zapallo, joco y lacayote.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2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Eloy Blanco\Pictures\Foro Gastronomico La Paz\Variabilidad de maíc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48" y="367964"/>
            <a:ext cx="8208912" cy="615738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BO" b="1" dirty="0" smtClean="0">
                <a:solidFill>
                  <a:srgbClr val="FF0000"/>
                </a:solidFill>
              </a:rPr>
              <a:t>El Maíz (Zea mays)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es-BO" sz="2800" b="1" dirty="0" smtClean="0">
                <a:solidFill>
                  <a:srgbClr val="FF0000"/>
                </a:solidFill>
              </a:rPr>
              <a:t>El maíz fue domesticado hace </a:t>
            </a:r>
            <a:r>
              <a:rPr lang="es-BO" sz="2800" b="1" smtClean="0">
                <a:solidFill>
                  <a:srgbClr val="FF0000"/>
                </a:solidFill>
              </a:rPr>
              <a:t>unos </a:t>
            </a:r>
            <a:r>
              <a:rPr lang="es-BO" sz="2800" b="1" smtClean="0">
                <a:solidFill>
                  <a:srgbClr val="FF0000"/>
                </a:solidFill>
              </a:rPr>
              <a:t>6000 </a:t>
            </a:r>
            <a:r>
              <a:rPr lang="es-BO" sz="2800" b="1" dirty="0" smtClean="0">
                <a:solidFill>
                  <a:srgbClr val="FF0000"/>
                </a:solidFill>
              </a:rPr>
              <a:t>años, </a:t>
            </a:r>
            <a:r>
              <a:rPr lang="es-BO" sz="2800" b="1" dirty="0" err="1" smtClean="0">
                <a:solidFill>
                  <a:srgbClr val="FF0000"/>
                </a:solidFill>
              </a:rPr>
              <a:t>Nikolai</a:t>
            </a:r>
            <a:r>
              <a:rPr lang="es-BO" sz="2800" b="1" dirty="0" smtClean="0">
                <a:solidFill>
                  <a:srgbClr val="FF0000"/>
                </a:solidFill>
              </a:rPr>
              <a:t> Vavilov (1887 – 1943), indica que su centro de origen esta entre México y Guatemala.</a:t>
            </a:r>
          </a:p>
          <a:p>
            <a:pPr marL="68580" indent="0">
              <a:buNone/>
            </a:pPr>
            <a:r>
              <a:rPr lang="es-BO" sz="2800" b="1" dirty="0" smtClean="0">
                <a:solidFill>
                  <a:srgbClr val="FF0000"/>
                </a:solidFill>
              </a:rPr>
              <a:t>Un segundo </a:t>
            </a:r>
            <a:r>
              <a:rPr lang="es-BO" sz="2800" b="1" dirty="0" err="1" smtClean="0">
                <a:solidFill>
                  <a:srgbClr val="FF0000"/>
                </a:solidFill>
              </a:rPr>
              <a:t>subcentro</a:t>
            </a:r>
            <a:r>
              <a:rPr lang="es-BO" sz="2800" b="1" dirty="0" smtClean="0">
                <a:solidFill>
                  <a:srgbClr val="FF0000"/>
                </a:solidFill>
              </a:rPr>
              <a:t> en la zona andina entre Perú y Bolivia.</a:t>
            </a:r>
          </a:p>
          <a:p>
            <a:pPr marL="68580" indent="0">
              <a:buNone/>
            </a:pPr>
            <a:r>
              <a:rPr lang="es-BO" sz="2800" b="1" dirty="0" smtClean="0">
                <a:solidFill>
                  <a:srgbClr val="FF0000"/>
                </a:solidFill>
              </a:rPr>
              <a:t>Otros estudiosos señalan al Chaco Sudamericano como un tercer </a:t>
            </a:r>
            <a:r>
              <a:rPr lang="es-BO" sz="2800" b="1" dirty="0" err="1" smtClean="0">
                <a:solidFill>
                  <a:srgbClr val="FF0000"/>
                </a:solidFill>
              </a:rPr>
              <a:t>subcentro</a:t>
            </a:r>
            <a:r>
              <a:rPr lang="es-BO" sz="2800" b="1" dirty="0" smtClean="0">
                <a:solidFill>
                  <a:srgbClr val="FF0000"/>
                </a:solidFill>
              </a:rPr>
              <a:t> de origen del maíz.   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6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394869" y="325996"/>
            <a:ext cx="8331575" cy="6256049"/>
            <a:chOff x="394869" y="325996"/>
            <a:chExt cx="8331575" cy="6256049"/>
          </a:xfrm>
        </p:grpSpPr>
        <p:pic>
          <p:nvPicPr>
            <p:cNvPr id="3074" name="Picture 2" descr="C:\Users\Eloy Blanco\Pictures\Foro Gastronomico La Paz\DSC0115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32656"/>
              <a:ext cx="4299272" cy="3312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Eloy Blanco\Pictures\Foro Gastronomico La Paz\DSC0114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816" y="325996"/>
              <a:ext cx="3959628" cy="2886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C:\Users\Eloy Blanco\Pictures\Foro Gastronomico La Paz\DSCN208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2973" y="3212977"/>
              <a:ext cx="4491583" cy="3369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:\Users\Eloy Blanco\Pictures\Foro Gastronomico La Paz\DSCN2436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74" r="-355"/>
            <a:stretch/>
          </p:blipFill>
          <p:spPr bwMode="auto">
            <a:xfrm>
              <a:off x="394869" y="3227297"/>
              <a:ext cx="4371947" cy="3321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490" y="476672"/>
            <a:ext cx="7024744" cy="1080120"/>
          </a:xfrm>
        </p:spPr>
        <p:txBody>
          <a:bodyPr>
            <a:normAutofit/>
          </a:bodyPr>
          <a:lstStyle/>
          <a:p>
            <a:pPr algn="ctr"/>
            <a:r>
              <a:rPr lang="es-BO" sz="4400" b="1" dirty="0" smtClean="0">
                <a:solidFill>
                  <a:schemeClr val="bg1"/>
                </a:solidFill>
              </a:rPr>
              <a:t>El Maíz en Bolivia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492" y="1988840"/>
            <a:ext cx="6777317" cy="3843789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es-BO" sz="3200" b="1" dirty="0" smtClean="0">
                <a:solidFill>
                  <a:schemeClr val="bg1"/>
                </a:solidFill>
              </a:rPr>
              <a:t>Se cultivan aproximadamente 300.000 has, con una producción de 894.437 ton y una productividad de 2.607 kg/ha (INE,2007).</a:t>
            </a:r>
          </a:p>
          <a:p>
            <a:pPr marL="68580" indent="0">
              <a:buNone/>
            </a:pPr>
            <a:r>
              <a:rPr lang="es-BO" sz="3200" b="1" dirty="0" smtClean="0">
                <a:solidFill>
                  <a:schemeClr val="bg1"/>
                </a:solidFill>
              </a:rPr>
              <a:t>Según José Antonio Serratos Hernández para Bolivia identifico 77 razas de maíz.</a:t>
            </a:r>
          </a:p>
          <a:p>
            <a:pPr marL="68580" indent="0">
              <a:buNone/>
            </a:pPr>
            <a:endParaRPr lang="es-BO" b="1" dirty="0">
              <a:solidFill>
                <a:schemeClr val="bg1"/>
              </a:solidFill>
            </a:endParaRPr>
          </a:p>
          <a:p>
            <a:pPr marL="68580" indent="0"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loy Blanco\Pictures\Foro Gastronomico La Paz\DSC019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32656"/>
            <a:ext cx="8228600" cy="617108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492" y="2636913"/>
            <a:ext cx="6777317" cy="2736304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s-BO" sz="2800" b="1" dirty="0" smtClean="0">
                <a:solidFill>
                  <a:srgbClr val="FF0000"/>
                </a:solidFill>
              </a:rPr>
              <a:t>Cerca de 70.000 has se siembran en las zonas de expansión y área integrada del departamento de Santa Cruz, su productividad es de 3.200 kg/ha.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0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467544" y="332655"/>
            <a:ext cx="8256459" cy="6189299"/>
            <a:chOff x="467544" y="332655"/>
            <a:chExt cx="8256459" cy="6189299"/>
          </a:xfrm>
        </p:grpSpPr>
        <p:pic>
          <p:nvPicPr>
            <p:cNvPr id="6146" name="Picture 2" descr="C:\Users\Eloy Blanco\Pictures\Foro Gastronomico La Paz\Perlita precoz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1" y="332655"/>
              <a:ext cx="4145158" cy="310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C:\Users\Eloy Blanco\Pictures\Foro Gastronomico La Paz\DSC0414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3454" y="3401542"/>
              <a:ext cx="4160549" cy="3120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9" name="Picture 5" descr="C:\Users\Eloy Blanco\Pictures\Foro Gastronomico La Paz\DSC0633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443795"/>
              <a:ext cx="4104456" cy="3078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C:\Users\Eloy Blanco\Pictures\Foro Gastronomico La Paz\DSC0183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44" y="332655"/>
              <a:ext cx="4107240" cy="312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buNone/>
            </a:pPr>
            <a:r>
              <a:rPr lang="es-BO" sz="28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En las zonas subtropicales se siembran cerca de 75.000 has con una productividad de 2.500 kg/ha.</a:t>
            </a:r>
          </a:p>
          <a:p>
            <a:pPr marL="68580" indent="0">
              <a:buNone/>
            </a:pPr>
            <a:endParaRPr lang="es-BO" sz="2800" b="1" dirty="0">
              <a:ln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  <a:p>
            <a:pPr marL="68580" indent="0">
              <a:buNone/>
            </a:pPr>
            <a:r>
              <a:rPr lang="es-BO" sz="28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En la zona Andina se cultivan 115.000 has con rendimiento promedio de 1.200 kg/ha.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2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251</TotalTime>
  <Words>371</Words>
  <Application>Microsoft Office PowerPoint</Application>
  <PresentationFormat>Presentación en pantalla (4:3)</PresentationFormat>
  <Paragraphs>39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Austin</vt:lpstr>
      <vt:lpstr>FORO GASTRONOMICO DEL CHACO</vt:lpstr>
      <vt:lpstr>Variabilidad de Ajíes</vt:lpstr>
      <vt:lpstr>Maníes del Chaco Chuquisaqueño</vt:lpstr>
      <vt:lpstr>El camote (Ipomoea batatas) </vt:lpstr>
      <vt:lpstr>Presentación de PowerPoint</vt:lpstr>
      <vt:lpstr>El Maíz (Zea mays)</vt:lpstr>
      <vt:lpstr>El Maíz en Bolivia</vt:lpstr>
      <vt:lpstr>Presentación de PowerPoint</vt:lpstr>
      <vt:lpstr>Presentación de PowerPoint</vt:lpstr>
      <vt:lpstr>Presentación de PowerPoint</vt:lpstr>
      <vt:lpstr>Maíces Guaraníticos </vt:lpstr>
      <vt:lpstr>Uso Culinarios del Maíz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Eloy Blanco</dc:creator>
  <cp:lastModifiedBy>Eloy Blanco</cp:lastModifiedBy>
  <cp:revision>27</cp:revision>
  <dcterms:created xsi:type="dcterms:W3CDTF">2017-08-09T20:37:04Z</dcterms:created>
  <dcterms:modified xsi:type="dcterms:W3CDTF">2017-08-10T19:50:05Z</dcterms:modified>
</cp:coreProperties>
</file>