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60" r:id="rId5"/>
    <p:sldId id="278" r:id="rId6"/>
    <p:sldId id="279" r:id="rId7"/>
    <p:sldId id="275" r:id="rId8"/>
    <p:sldId id="276" r:id="rId9"/>
    <p:sldId id="280" r:id="rId10"/>
    <p:sldId id="281" r:id="rId11"/>
    <p:sldId id="282" r:id="rId12"/>
    <p:sldId id="267" r:id="rId13"/>
    <p:sldId id="262" r:id="rId14"/>
    <p:sldId id="263" r:id="rId15"/>
    <p:sldId id="259" r:id="rId16"/>
    <p:sldId id="271" r:id="rId17"/>
    <p:sldId id="264" r:id="rId18"/>
  </p:sldIdLst>
  <p:sldSz cx="12192000" cy="6858000"/>
  <p:notesSz cx="6858000" cy="9144000"/>
  <p:defaultTextStyle>
    <a:defPPr>
      <a:defRPr lang="es-B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0" d="100"/>
          <a:sy n="60" d="100"/>
        </p:scale>
        <p:origin x="-1086" y="-3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B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D84CB-1903-447F-9780-5194078675B7}" type="datetimeFigureOut">
              <a:rPr lang="es-BO" smtClean="0"/>
              <a:pPr/>
              <a:t>09/08/2017</a:t>
            </a:fld>
            <a:endParaRPr lang="es-B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2E72C-20C2-405F-934F-AA6CEAC0565C}" type="slidenum">
              <a:rPr lang="es-BO" smtClean="0"/>
              <a:pPr/>
              <a:t>‹Nº›</a:t>
            </a:fld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1602489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D84CB-1903-447F-9780-5194078675B7}" type="datetimeFigureOut">
              <a:rPr lang="es-BO" smtClean="0"/>
              <a:pPr/>
              <a:t>09/08/2017</a:t>
            </a:fld>
            <a:endParaRPr lang="es-B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2E72C-20C2-405F-934F-AA6CEAC0565C}" type="slidenum">
              <a:rPr lang="es-BO" smtClean="0"/>
              <a:pPr/>
              <a:t>‹Nº›</a:t>
            </a:fld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1439320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D84CB-1903-447F-9780-5194078675B7}" type="datetimeFigureOut">
              <a:rPr lang="es-BO" smtClean="0"/>
              <a:pPr/>
              <a:t>09/08/2017</a:t>
            </a:fld>
            <a:endParaRPr lang="es-B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2E72C-20C2-405F-934F-AA6CEAC0565C}" type="slidenum">
              <a:rPr lang="es-BO" smtClean="0"/>
              <a:pPr/>
              <a:t>‹Nº›</a:t>
            </a:fld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2793131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D84CB-1903-447F-9780-5194078675B7}" type="datetimeFigureOut">
              <a:rPr lang="es-BO" smtClean="0"/>
              <a:pPr/>
              <a:t>09/08/2017</a:t>
            </a:fld>
            <a:endParaRPr lang="es-B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2E72C-20C2-405F-934F-AA6CEAC0565C}" type="slidenum">
              <a:rPr lang="es-BO" smtClean="0"/>
              <a:pPr/>
              <a:t>‹Nº›</a:t>
            </a:fld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1185138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D84CB-1903-447F-9780-5194078675B7}" type="datetimeFigureOut">
              <a:rPr lang="es-BO" smtClean="0"/>
              <a:pPr/>
              <a:t>09/08/2017</a:t>
            </a:fld>
            <a:endParaRPr lang="es-B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2E72C-20C2-405F-934F-AA6CEAC0565C}" type="slidenum">
              <a:rPr lang="es-BO" smtClean="0"/>
              <a:pPr/>
              <a:t>‹Nº›</a:t>
            </a:fld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1004367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D84CB-1903-447F-9780-5194078675B7}" type="datetimeFigureOut">
              <a:rPr lang="es-BO" smtClean="0"/>
              <a:pPr/>
              <a:t>09/08/2017</a:t>
            </a:fld>
            <a:endParaRPr lang="es-BO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2E72C-20C2-405F-934F-AA6CEAC0565C}" type="slidenum">
              <a:rPr lang="es-BO" smtClean="0"/>
              <a:pPr/>
              <a:t>‹Nº›</a:t>
            </a:fld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1127276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D84CB-1903-447F-9780-5194078675B7}" type="datetimeFigureOut">
              <a:rPr lang="es-BO" smtClean="0"/>
              <a:pPr/>
              <a:t>09/08/2017</a:t>
            </a:fld>
            <a:endParaRPr lang="es-BO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2E72C-20C2-405F-934F-AA6CEAC0565C}" type="slidenum">
              <a:rPr lang="es-BO" smtClean="0"/>
              <a:pPr/>
              <a:t>‹Nº›</a:t>
            </a:fld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208036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D84CB-1903-447F-9780-5194078675B7}" type="datetimeFigureOut">
              <a:rPr lang="es-BO" smtClean="0"/>
              <a:pPr/>
              <a:t>09/08/2017</a:t>
            </a:fld>
            <a:endParaRPr lang="es-BO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2E72C-20C2-405F-934F-AA6CEAC0565C}" type="slidenum">
              <a:rPr lang="es-BO" smtClean="0"/>
              <a:pPr/>
              <a:t>‹Nº›</a:t>
            </a:fld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1363569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D84CB-1903-447F-9780-5194078675B7}" type="datetimeFigureOut">
              <a:rPr lang="es-BO" smtClean="0"/>
              <a:pPr/>
              <a:t>09/08/2017</a:t>
            </a:fld>
            <a:endParaRPr lang="es-BO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2E72C-20C2-405F-934F-AA6CEAC0565C}" type="slidenum">
              <a:rPr lang="es-BO" smtClean="0"/>
              <a:pPr/>
              <a:t>‹Nº›</a:t>
            </a:fld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2505022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D84CB-1903-447F-9780-5194078675B7}" type="datetimeFigureOut">
              <a:rPr lang="es-BO" smtClean="0"/>
              <a:pPr/>
              <a:t>09/08/2017</a:t>
            </a:fld>
            <a:endParaRPr lang="es-BO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2E72C-20C2-405F-934F-AA6CEAC0565C}" type="slidenum">
              <a:rPr lang="es-BO" smtClean="0"/>
              <a:pPr/>
              <a:t>‹Nº›</a:t>
            </a:fld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11955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BO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D84CB-1903-447F-9780-5194078675B7}" type="datetimeFigureOut">
              <a:rPr lang="es-BO" smtClean="0"/>
              <a:pPr/>
              <a:t>09/08/2017</a:t>
            </a:fld>
            <a:endParaRPr lang="es-BO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2E72C-20C2-405F-934F-AA6CEAC0565C}" type="slidenum">
              <a:rPr lang="es-BO" smtClean="0"/>
              <a:pPr/>
              <a:t>‹Nº›</a:t>
            </a:fld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1299123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7D84CB-1903-447F-9780-5194078675B7}" type="datetimeFigureOut">
              <a:rPr lang="es-BO" smtClean="0"/>
              <a:pPr/>
              <a:t>09/08/2017</a:t>
            </a:fld>
            <a:endParaRPr lang="es-B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B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42E72C-20C2-405F-934F-AA6CEAC0565C}" type="slidenum">
              <a:rPr lang="es-BO" smtClean="0"/>
              <a:pPr/>
              <a:t>‹Nº›</a:t>
            </a:fld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845451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B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1" t="28287" r="-103" b="-28287"/>
          <a:stretch/>
        </p:blipFill>
        <p:spPr>
          <a:xfrm>
            <a:off x="0" y="0"/>
            <a:ext cx="12344400" cy="95631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-447206"/>
            <a:ext cx="9144000" cy="3819056"/>
          </a:xfrm>
        </p:spPr>
        <p:txBody>
          <a:bodyPr>
            <a:normAutofit fontScale="90000"/>
          </a:bodyPr>
          <a:lstStyle/>
          <a:p>
            <a:r>
              <a:rPr lang="es-BO" b="1" dirty="0" smtClean="0">
                <a:solidFill>
                  <a:schemeClr val="bg1"/>
                </a:solidFill>
              </a:rPr>
              <a:t>FORO GASTRONOMICO DEL CHACO</a:t>
            </a:r>
            <a:br>
              <a:rPr lang="es-BO" b="1" dirty="0" smtClean="0">
                <a:solidFill>
                  <a:schemeClr val="bg1"/>
                </a:solidFill>
              </a:rPr>
            </a:br>
            <a:r>
              <a:rPr lang="es-BO" b="1" dirty="0">
                <a:solidFill>
                  <a:schemeClr val="bg1"/>
                </a:solidFill>
              </a:rPr>
              <a:t>T</a:t>
            </a:r>
            <a:r>
              <a:rPr lang="es-BO" b="1" dirty="0" smtClean="0">
                <a:solidFill>
                  <a:schemeClr val="bg1"/>
                </a:solidFill>
              </a:rPr>
              <a:t>ercera versión Sabores y</a:t>
            </a:r>
            <a:br>
              <a:rPr lang="es-BO" b="1" dirty="0" smtClean="0">
                <a:solidFill>
                  <a:schemeClr val="bg1"/>
                </a:solidFill>
              </a:rPr>
            </a:br>
            <a:r>
              <a:rPr lang="es-BO" b="1" dirty="0">
                <a:solidFill>
                  <a:schemeClr val="bg1"/>
                </a:solidFill>
              </a:rPr>
              <a:t>A</a:t>
            </a:r>
            <a:r>
              <a:rPr lang="es-BO" b="1" dirty="0" smtClean="0">
                <a:solidFill>
                  <a:schemeClr val="bg1"/>
                </a:solidFill>
              </a:rPr>
              <a:t>romas del Chaco Guarani </a:t>
            </a:r>
            <a:endParaRPr lang="es-BO" b="1" dirty="0">
              <a:solidFill>
                <a:schemeClr val="bg1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19200" y="3619969"/>
            <a:ext cx="9144000" cy="2952750"/>
          </a:xfrm>
        </p:spPr>
        <p:txBody>
          <a:bodyPr>
            <a:noAutofit/>
          </a:bodyPr>
          <a:lstStyle/>
          <a:p>
            <a:r>
              <a:rPr lang="es-BO" sz="4000" dirty="0" smtClean="0">
                <a:solidFill>
                  <a:schemeClr val="bg1"/>
                </a:solidFill>
              </a:rPr>
              <a:t>PANEL: PROYECCION DE LA PRODUCCION ALIMENTARIA DEL CHACO, EN LA SEGURIDAD ALIMENTARIA CON SOBERANIA EN BOLIVIA</a:t>
            </a:r>
            <a:endParaRPr lang="es-BO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90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2069432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s-BO" sz="6000" b="1" i="1" dirty="0" smtClean="0"/>
              <a:t>Características del ecosistema Chaco</a:t>
            </a:r>
            <a:endParaRPr lang="es-BO" sz="6000" b="1" i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2069432"/>
            <a:ext cx="12192000" cy="4788568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s-ES" sz="6000" dirty="0"/>
              <a:t>Existen tres </a:t>
            </a:r>
            <a:r>
              <a:rPr lang="es-BO" sz="6000" dirty="0" smtClean="0"/>
              <a:t>grandes paisajes o </a:t>
            </a:r>
            <a:r>
              <a:rPr lang="es-ES" sz="6000" dirty="0" smtClean="0"/>
              <a:t>unidades </a:t>
            </a:r>
            <a:r>
              <a:rPr lang="es-ES" sz="6000" dirty="0"/>
              <a:t>fisiográficas, </a:t>
            </a:r>
          </a:p>
          <a:p>
            <a:pPr lvl="1"/>
            <a:r>
              <a:rPr lang="es-ES" sz="5400" dirty="0" smtClean="0"/>
              <a:t>El Subandino</a:t>
            </a:r>
            <a:r>
              <a:rPr lang="es-ES" sz="5400" dirty="0"/>
              <a:t>, </a:t>
            </a:r>
          </a:p>
          <a:p>
            <a:pPr lvl="1"/>
            <a:r>
              <a:rPr lang="es-ES" sz="5400" dirty="0" smtClean="0"/>
              <a:t>Pie </a:t>
            </a:r>
            <a:r>
              <a:rPr lang="es-ES" sz="5400" dirty="0"/>
              <a:t>de </a:t>
            </a:r>
            <a:r>
              <a:rPr lang="es-ES" sz="5400" dirty="0" smtClean="0"/>
              <a:t>Monte </a:t>
            </a:r>
            <a:r>
              <a:rPr lang="es-ES" sz="5400" dirty="0"/>
              <a:t>y </a:t>
            </a:r>
          </a:p>
          <a:p>
            <a:pPr lvl="1"/>
            <a:r>
              <a:rPr lang="es-ES" sz="5400" dirty="0" smtClean="0"/>
              <a:t>Llanura Chaqueña</a:t>
            </a:r>
            <a:r>
              <a:rPr lang="es-ES" sz="5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0764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482" y="0"/>
            <a:ext cx="48010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68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54" y="0"/>
            <a:ext cx="6914147" cy="518561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08850" y="1876105"/>
            <a:ext cx="3778005" cy="716700"/>
          </a:xfrm>
        </p:spPr>
        <p:txBody>
          <a:bodyPr>
            <a:normAutofit fontScale="90000"/>
          </a:bodyPr>
          <a:lstStyle/>
          <a:p>
            <a:r>
              <a:rPr lang="es-BO" b="1" i="1" dirty="0" smtClean="0">
                <a:solidFill>
                  <a:schemeClr val="bg1"/>
                </a:solidFill>
              </a:rPr>
              <a:t>DESCRIPCIÓN</a:t>
            </a:r>
            <a:endParaRPr lang="es-BO" b="1" i="1" dirty="0">
              <a:solidFill>
                <a:schemeClr val="bg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934201" y="0"/>
            <a:ext cx="5257800" cy="518561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just"/>
            <a:r>
              <a:rPr lang="es-ES" sz="4000" dirty="0" smtClean="0"/>
              <a:t>Está </a:t>
            </a:r>
            <a:r>
              <a:rPr lang="es-ES" sz="4000" dirty="0"/>
              <a:t>formado por bosques xerofíticos, </a:t>
            </a:r>
            <a:endParaRPr lang="es-ES" sz="4000" dirty="0" smtClean="0"/>
          </a:p>
          <a:p>
            <a:pPr algn="just"/>
            <a:r>
              <a:rPr lang="es-ES" sz="4000" dirty="0" smtClean="0"/>
              <a:t>Precipitaciones </a:t>
            </a:r>
            <a:r>
              <a:rPr lang="es-ES" sz="4000" dirty="0"/>
              <a:t>que fluctúan entre los 1.200 mm en la zona montañosa y los 426 mm en la llanura; </a:t>
            </a:r>
            <a:endParaRPr lang="es-ES" sz="4000" dirty="0" smtClean="0"/>
          </a:p>
        </p:txBody>
      </p:sp>
      <p:sp>
        <p:nvSpPr>
          <p:cNvPr id="6" name="Marcador de contenido 2"/>
          <p:cNvSpPr txBox="1">
            <a:spLocks/>
          </p:cNvSpPr>
          <p:nvPr/>
        </p:nvSpPr>
        <p:spPr>
          <a:xfrm>
            <a:off x="0" y="4315326"/>
            <a:ext cx="12192000" cy="25426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4000" dirty="0" smtClean="0"/>
              <a:t>Temperatura oscila entre los 35,5º C como máxima promedio y los 14,6º C como mínima promedio, </a:t>
            </a:r>
          </a:p>
          <a:p>
            <a:pPr algn="just"/>
            <a:r>
              <a:rPr lang="es-ES" sz="4000" dirty="0" smtClean="0"/>
              <a:t>También se presentan heladas en época de invierno cuando la temperatura desciende hasta los -6º C. </a:t>
            </a:r>
            <a:endParaRPr lang="es-BO" sz="4000" dirty="0" smtClean="0"/>
          </a:p>
          <a:p>
            <a:pPr algn="just"/>
            <a:endParaRPr lang="es-BO" sz="4000" dirty="0"/>
          </a:p>
        </p:txBody>
      </p:sp>
    </p:spTree>
    <p:extLst>
      <p:ext uri="{BB962C8B-B14F-4D97-AF65-F5344CB8AC3E}">
        <p14:creationId xmlns:p14="http://schemas.microsoft.com/office/powerpoint/2010/main" val="381115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67200" y="141890"/>
            <a:ext cx="79248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i="1" dirty="0" smtClean="0"/>
              <a:t>El territorio  tekoha – </a:t>
            </a:r>
            <a:r>
              <a:rPr lang="es-ES" b="1" i="1" dirty="0" err="1" smtClean="0"/>
              <a:t>tẽnta</a:t>
            </a:r>
            <a:r>
              <a:rPr lang="es-ES" b="1" i="1" dirty="0" smtClean="0"/>
              <a:t> - tëta. GUARANIZACIÓN DEL TERRITORIO</a:t>
            </a:r>
            <a:endParaRPr lang="es-B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664290" y="1467453"/>
            <a:ext cx="8337210" cy="5265737"/>
          </a:xfrm>
        </p:spPr>
        <p:txBody>
          <a:bodyPr>
            <a:noAutofit/>
          </a:bodyPr>
          <a:lstStyle/>
          <a:p>
            <a:r>
              <a:rPr lang="es-ES" sz="3200" dirty="0" smtClean="0"/>
              <a:t>Los </a:t>
            </a:r>
            <a:r>
              <a:rPr lang="es-ES" sz="3200" dirty="0"/>
              <a:t>Guaraní mantienen dos tipos de relación con la tierra. </a:t>
            </a:r>
            <a:endParaRPr lang="es-ES" sz="3200" dirty="0" smtClean="0"/>
          </a:p>
          <a:p>
            <a:pPr lvl="1"/>
            <a:r>
              <a:rPr lang="es-ES" sz="2800" dirty="0" smtClean="0"/>
              <a:t>La </a:t>
            </a:r>
            <a:r>
              <a:rPr lang="es-ES" sz="2800" dirty="0"/>
              <a:t>tierra los obliga a adaptarse a ella y les impone condiciones en cuanto a su modo concreto de vivir. </a:t>
            </a:r>
            <a:endParaRPr lang="es-ES" sz="2800" dirty="0" smtClean="0"/>
          </a:p>
          <a:p>
            <a:pPr lvl="1"/>
            <a:r>
              <a:rPr lang="es-ES" sz="2800" dirty="0"/>
              <a:t>A</a:t>
            </a:r>
            <a:r>
              <a:rPr lang="es-ES" sz="2800" dirty="0" smtClean="0"/>
              <a:t>l </a:t>
            </a:r>
            <a:r>
              <a:rPr lang="es-ES" sz="2800" dirty="0"/>
              <a:t>mismo tiempo, los Guaraní no se dejan determinar enteramente por el ambiente; ellos buscan su tierra: eligen ambientes aptos, gustan de determinados paisajes, y prefieren ciertos lugares para sus viviendas y cultivos. </a:t>
            </a:r>
            <a:endParaRPr lang="es-ES" sz="2800" dirty="0" smtClean="0"/>
          </a:p>
          <a:p>
            <a:r>
              <a:rPr lang="es-ES" sz="3200" dirty="0"/>
              <a:t>E</a:t>
            </a:r>
            <a:r>
              <a:rPr lang="es-ES" sz="3200" dirty="0" smtClean="0"/>
              <a:t>n </a:t>
            </a:r>
            <a:r>
              <a:rPr lang="es-ES" sz="3200" dirty="0"/>
              <a:t>realidad, la tierra no les condiciona enteramente; ellos ‘guaranizan’ la tierra que habitan, la adaptan a sus necesidades.  </a:t>
            </a:r>
            <a:endParaRPr lang="es-BO" sz="3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6429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595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288505" y="112605"/>
            <a:ext cx="5949740" cy="2536935"/>
          </a:xfr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s-ES" dirty="0"/>
              <a:t>El </a:t>
            </a:r>
            <a:r>
              <a:rPr lang="es-ES" i="1" dirty="0"/>
              <a:t>tekoha</a:t>
            </a:r>
            <a:r>
              <a:rPr lang="es-ES" dirty="0"/>
              <a:t> o el </a:t>
            </a:r>
            <a:r>
              <a:rPr lang="es-ES" i="1" dirty="0"/>
              <a:t>ténta,</a:t>
            </a:r>
            <a:r>
              <a:rPr lang="es-ES" dirty="0"/>
              <a:t> también significa </a:t>
            </a:r>
            <a:r>
              <a:rPr lang="es-ES" dirty="0" smtClean="0"/>
              <a:t>PATRIA</a:t>
            </a:r>
            <a:endParaRPr lang="es-BO" dirty="0"/>
          </a:p>
        </p:txBody>
      </p:sp>
      <p:sp>
        <p:nvSpPr>
          <p:cNvPr id="3" name="Marcador de contenido 2"/>
          <p:cNvSpPr>
            <a:spLocks noGrp="1"/>
          </p:cNvSpPr>
          <p:nvPr>
            <p:ph type="body" idx="1"/>
          </p:nvPr>
        </p:nvSpPr>
        <p:spPr>
          <a:xfrm>
            <a:off x="6334750" y="2887590"/>
            <a:ext cx="5903495" cy="3732359"/>
          </a:xfr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txBody>
          <a:bodyPr>
            <a:noAutofit/>
          </a:bodyPr>
          <a:lstStyle/>
          <a:p>
            <a:pPr algn="ctr"/>
            <a:r>
              <a:rPr lang="es-ES" sz="4400" dirty="0" smtClean="0">
                <a:solidFill>
                  <a:schemeClr val="tx1"/>
                </a:solidFill>
              </a:rPr>
              <a:t>Su tierra es un territorio, es un </a:t>
            </a:r>
            <a:r>
              <a:rPr lang="es-ES" sz="4400" i="1" dirty="0" smtClean="0">
                <a:solidFill>
                  <a:schemeClr val="tx1"/>
                </a:solidFill>
              </a:rPr>
              <a:t>tekoha </a:t>
            </a:r>
            <a:r>
              <a:rPr lang="es-ES" sz="4400" dirty="0" smtClean="0">
                <a:solidFill>
                  <a:schemeClr val="tx1"/>
                </a:solidFill>
              </a:rPr>
              <a:t>o un </a:t>
            </a:r>
            <a:r>
              <a:rPr lang="es-ES" sz="4400" i="1" dirty="0" smtClean="0">
                <a:solidFill>
                  <a:schemeClr val="tx1"/>
                </a:solidFill>
              </a:rPr>
              <a:t>ténta, </a:t>
            </a:r>
            <a:r>
              <a:rPr lang="es-ES" sz="4400" dirty="0" smtClean="0">
                <a:solidFill>
                  <a:schemeClr val="tx1"/>
                </a:solidFill>
              </a:rPr>
              <a:t>los términos tierra – territorio son indisolubles para el guaraní</a:t>
            </a: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6288498" cy="6745395"/>
            <a:chOff x="-250" y="-247"/>
            <a:chExt cx="10583" cy="12132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-250" y="-247"/>
              <a:ext cx="10583" cy="12132"/>
              <a:chOff x="-250" y="-247"/>
              <a:chExt cx="10583" cy="12132"/>
            </a:xfrm>
          </p:grpSpPr>
          <p:sp>
            <p:nvSpPr>
              <p:cNvPr id="6" name="Freeform 4"/>
              <p:cNvSpPr>
                <a:spLocks/>
              </p:cNvSpPr>
              <p:nvPr/>
            </p:nvSpPr>
            <p:spPr bwMode="auto">
              <a:xfrm>
                <a:off x="-250" y="-247"/>
                <a:ext cx="10583" cy="12132"/>
              </a:xfrm>
              <a:custGeom>
                <a:avLst/>
                <a:gdLst>
                  <a:gd name="T0" fmla="*/ 0 w 10583"/>
                  <a:gd name="T1" fmla="*/ 12132 h 12132"/>
                  <a:gd name="T2" fmla="*/ 10583 w 10583"/>
                  <a:gd name="T3" fmla="*/ 12132 h 12132"/>
                  <a:gd name="T4" fmla="*/ 10583 w 10583"/>
                  <a:gd name="T5" fmla="*/ 0 h 12132"/>
                  <a:gd name="T6" fmla="*/ 0 w 10583"/>
                  <a:gd name="T7" fmla="*/ 0 h 12132"/>
                  <a:gd name="T8" fmla="*/ 0 w 10583"/>
                  <a:gd name="T9" fmla="*/ 12132 h 12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83" h="12132">
                    <a:moveTo>
                      <a:pt x="0" y="12132"/>
                    </a:moveTo>
                    <a:lnTo>
                      <a:pt x="10583" y="12132"/>
                    </a:lnTo>
                    <a:lnTo>
                      <a:pt x="10583" y="0"/>
                    </a:lnTo>
                    <a:lnTo>
                      <a:pt x="0" y="0"/>
                    </a:lnTo>
                    <a:lnTo>
                      <a:pt x="0" y="12132"/>
                    </a:lnTo>
                    <a:close/>
                  </a:path>
                </a:pathLst>
              </a:custGeom>
              <a:solidFill>
                <a:srgbClr val="FFE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BO"/>
              </a:p>
            </p:txBody>
          </p:sp>
          <p:pic>
            <p:nvPicPr>
              <p:cNvPr id="1029" name="Picture 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50" y="-247"/>
                <a:ext cx="10583" cy="121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07304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6018"/>
            <a:ext cx="12192000" cy="692401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0386" y="0"/>
            <a:ext cx="9662248" cy="932865"/>
          </a:xfrm>
        </p:spPr>
        <p:txBody>
          <a:bodyPr>
            <a:normAutofit fontScale="90000"/>
          </a:bodyPr>
          <a:lstStyle/>
          <a:p>
            <a:r>
              <a:rPr lang="es-BO" dirty="0" smtClean="0"/>
              <a:t>ECONOMIA </a:t>
            </a:r>
            <a:r>
              <a:rPr lang="es-BO" b="1" i="1" dirty="0" smtClean="0"/>
              <a:t>Cultivos y </a:t>
            </a:r>
            <a:r>
              <a:rPr lang="es-BO" b="1" i="1" dirty="0" smtClean="0">
                <a:solidFill>
                  <a:schemeClr val="bg1"/>
                </a:solidFill>
              </a:rPr>
              <a:t>dieta tradicional</a:t>
            </a:r>
            <a:endParaRPr lang="es-BO" b="1" i="1" dirty="0">
              <a:solidFill>
                <a:schemeClr val="bg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9652" y="932865"/>
            <a:ext cx="10515600" cy="4351338"/>
          </a:xfrm>
        </p:spPr>
        <p:txBody>
          <a:bodyPr>
            <a:no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</a:rPr>
              <a:t>La alimenticia </a:t>
            </a:r>
            <a:r>
              <a:rPr lang="es-ES" sz="3200" b="1" dirty="0">
                <a:solidFill>
                  <a:schemeClr val="bg1"/>
                </a:solidFill>
              </a:rPr>
              <a:t>guaraní </a:t>
            </a:r>
            <a:r>
              <a:rPr lang="es-ES" sz="3200" b="1" dirty="0" smtClean="0">
                <a:solidFill>
                  <a:schemeClr val="bg1"/>
                </a:solidFill>
              </a:rPr>
              <a:t>tradicional se basa en: </a:t>
            </a:r>
          </a:p>
          <a:p>
            <a:pPr lvl="1"/>
            <a:r>
              <a:rPr lang="es-ES" sz="2800" b="1" dirty="0" smtClean="0">
                <a:solidFill>
                  <a:schemeClr val="bg1"/>
                </a:solidFill>
              </a:rPr>
              <a:t>el </a:t>
            </a:r>
            <a:r>
              <a:rPr lang="es-ES" sz="2800" b="1" i="1" dirty="0">
                <a:solidFill>
                  <a:schemeClr val="bg1"/>
                </a:solidFill>
              </a:rPr>
              <a:t>avati</a:t>
            </a:r>
            <a:r>
              <a:rPr lang="es-ES" sz="2800" b="1" dirty="0">
                <a:solidFill>
                  <a:schemeClr val="bg1"/>
                </a:solidFill>
              </a:rPr>
              <a:t> (maíz), </a:t>
            </a:r>
            <a:endParaRPr lang="es-ES" sz="2800" b="1" dirty="0" smtClean="0">
              <a:solidFill>
                <a:schemeClr val="bg1"/>
              </a:solidFill>
            </a:endParaRPr>
          </a:p>
          <a:p>
            <a:pPr lvl="1"/>
            <a:r>
              <a:rPr lang="es-ES" sz="2800" b="1" i="1" dirty="0" smtClean="0">
                <a:solidFill>
                  <a:schemeClr val="bg1"/>
                </a:solidFill>
              </a:rPr>
              <a:t>kumanda </a:t>
            </a:r>
            <a:r>
              <a:rPr lang="es-ES" sz="2800" b="1" dirty="0" smtClean="0">
                <a:solidFill>
                  <a:schemeClr val="bg1"/>
                </a:solidFill>
              </a:rPr>
              <a:t> </a:t>
            </a:r>
            <a:r>
              <a:rPr lang="es-ES" sz="2800" b="1" dirty="0">
                <a:solidFill>
                  <a:schemeClr val="bg1"/>
                </a:solidFill>
              </a:rPr>
              <a:t>(poroto) y </a:t>
            </a:r>
            <a:endParaRPr lang="es-ES" sz="2800" b="1" dirty="0" smtClean="0">
              <a:solidFill>
                <a:schemeClr val="bg1"/>
              </a:solidFill>
            </a:endParaRPr>
          </a:p>
          <a:p>
            <a:pPr lvl="1"/>
            <a:r>
              <a:rPr lang="es-ES" sz="2800" b="1" i="1" dirty="0" smtClean="0">
                <a:solidFill>
                  <a:schemeClr val="bg1"/>
                </a:solidFill>
              </a:rPr>
              <a:t>guandaka</a:t>
            </a:r>
            <a:r>
              <a:rPr lang="es-ES" sz="2800" b="1" dirty="0" smtClean="0">
                <a:solidFill>
                  <a:schemeClr val="bg1"/>
                </a:solidFill>
              </a:rPr>
              <a:t> </a:t>
            </a:r>
            <a:r>
              <a:rPr lang="es-ES" sz="2800" b="1" dirty="0">
                <a:solidFill>
                  <a:schemeClr val="bg1"/>
                </a:solidFill>
              </a:rPr>
              <a:t>(calabaza o joko), </a:t>
            </a:r>
            <a:endParaRPr lang="es-ES" sz="2800" b="1" dirty="0" smtClean="0">
              <a:solidFill>
                <a:schemeClr val="bg1"/>
              </a:solidFill>
            </a:endParaRPr>
          </a:p>
          <a:p>
            <a:r>
              <a:rPr lang="es-ES" sz="3200" b="1" dirty="0" smtClean="0">
                <a:solidFill>
                  <a:schemeClr val="bg1"/>
                </a:solidFill>
              </a:rPr>
              <a:t>Se conocen mas de </a:t>
            </a:r>
            <a:r>
              <a:rPr lang="es-ES" sz="3200" b="1" dirty="0">
                <a:solidFill>
                  <a:schemeClr val="bg1"/>
                </a:solidFill>
              </a:rPr>
              <a:t>once variedades de maíz y </a:t>
            </a:r>
            <a:r>
              <a:rPr lang="es-ES" sz="3200" b="1" dirty="0" smtClean="0">
                <a:solidFill>
                  <a:schemeClr val="bg1"/>
                </a:solidFill>
              </a:rPr>
              <a:t>múltiples modos </a:t>
            </a:r>
            <a:r>
              <a:rPr lang="es-ES" sz="3200" b="1" dirty="0">
                <a:solidFill>
                  <a:schemeClr val="bg1"/>
                </a:solidFill>
              </a:rPr>
              <a:t>de transformación culinaria siendo la principal la elaboración de chicha denominada </a:t>
            </a:r>
            <a:r>
              <a:rPr lang="es-ES" sz="3200" b="1" i="1" dirty="0">
                <a:solidFill>
                  <a:schemeClr val="bg1"/>
                </a:solidFill>
              </a:rPr>
              <a:t>Kägui</a:t>
            </a:r>
            <a:r>
              <a:rPr lang="es-ES" sz="3200" dirty="0">
                <a:solidFill>
                  <a:schemeClr val="bg1"/>
                </a:solidFill>
              </a:rPr>
              <a:t>, </a:t>
            </a:r>
            <a:endParaRPr lang="es-ES" sz="3200" dirty="0" smtClean="0">
              <a:solidFill>
                <a:schemeClr val="bg1"/>
              </a:solidFill>
            </a:endParaRPr>
          </a:p>
          <a:p>
            <a:r>
              <a:rPr lang="es-ES" sz="3600" b="1" dirty="0"/>
              <a:t>S</a:t>
            </a:r>
            <a:r>
              <a:rPr lang="es-ES" sz="3600" b="1" dirty="0" smtClean="0"/>
              <a:t>in </a:t>
            </a:r>
            <a:r>
              <a:rPr lang="es-ES" sz="3600" b="1" dirty="0"/>
              <a:t>embargo la economía guaraní no solo </a:t>
            </a:r>
            <a:r>
              <a:rPr lang="es-ES" sz="3600" b="1" dirty="0" smtClean="0"/>
              <a:t>consiste </a:t>
            </a:r>
            <a:r>
              <a:rPr lang="es-ES" sz="3600" b="1" dirty="0"/>
              <a:t>en </a:t>
            </a:r>
            <a:r>
              <a:rPr lang="es-ES" sz="3600" b="1" dirty="0" smtClean="0"/>
              <a:t>agricultura sino que se complementaba y se complementa con la recolección de frutos y miel del bosque y la caza y la pesca y </a:t>
            </a:r>
            <a:r>
              <a:rPr lang="es-ES" sz="3600" b="1" dirty="0" err="1" smtClean="0"/>
              <a:t>aactualmente</a:t>
            </a:r>
            <a:r>
              <a:rPr lang="es-ES" sz="3600" b="1" dirty="0" smtClean="0"/>
              <a:t> la </a:t>
            </a:r>
            <a:r>
              <a:rPr lang="es-ES" sz="3600" b="1" dirty="0" err="1" smtClean="0"/>
              <a:t>ganaderia</a:t>
            </a:r>
            <a:endParaRPr lang="es-BO" sz="3600" b="1" dirty="0" smtClean="0"/>
          </a:p>
          <a:p>
            <a:endParaRPr lang="es-BO" sz="3200" dirty="0"/>
          </a:p>
        </p:txBody>
      </p:sp>
    </p:spTree>
    <p:extLst>
      <p:ext uri="{BB962C8B-B14F-4D97-AF65-F5344CB8AC3E}">
        <p14:creationId xmlns:p14="http://schemas.microsoft.com/office/powerpoint/2010/main" val="183191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44699"/>
            <a:ext cx="10515600" cy="634620"/>
          </a:xfrm>
        </p:spPr>
        <p:txBody>
          <a:bodyPr>
            <a:normAutofit fontScale="90000"/>
          </a:bodyPr>
          <a:lstStyle/>
          <a:p>
            <a:r>
              <a:rPr lang="es-BO" i="1" dirty="0" smtClean="0"/>
              <a:t>CULTIVOS</a:t>
            </a:r>
            <a:endParaRPr lang="es-BO" i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204158" y="112295"/>
            <a:ext cx="2811379" cy="6858000"/>
          </a:xfrm>
        </p:spPr>
        <p:txBody>
          <a:bodyPr>
            <a:noAutofit/>
          </a:bodyPr>
          <a:lstStyle/>
          <a:p>
            <a:r>
              <a:rPr lang="es-ES" sz="3000" dirty="0"/>
              <a:t>Son tierras especialmente aptas para los cultivos </a:t>
            </a:r>
            <a:r>
              <a:rPr lang="es-ES" sz="3000" dirty="0" smtClean="0"/>
              <a:t>de maíz</a:t>
            </a:r>
            <a:r>
              <a:rPr lang="es-ES" sz="3000" dirty="0"/>
              <a:t>, </a:t>
            </a:r>
            <a:r>
              <a:rPr lang="es-ES" sz="3000" dirty="0" smtClean="0"/>
              <a:t>mandioca</a:t>
            </a:r>
            <a:r>
              <a:rPr lang="es-ES" sz="3000" dirty="0"/>
              <a:t>, varios tipos de </a:t>
            </a:r>
            <a:r>
              <a:rPr lang="es-ES" sz="3000" dirty="0" smtClean="0"/>
              <a:t>porotos, </a:t>
            </a:r>
            <a:r>
              <a:rPr lang="es-ES" sz="3000" dirty="0"/>
              <a:t>zapallos, batata y maní. </a:t>
            </a:r>
            <a:endParaRPr lang="es-ES" sz="3000" dirty="0" smtClean="0"/>
          </a:p>
          <a:p>
            <a:r>
              <a:rPr lang="es-ES" sz="3000" dirty="0" smtClean="0"/>
              <a:t>Maíz</a:t>
            </a:r>
            <a:r>
              <a:rPr lang="es-ES" sz="3000" dirty="0"/>
              <a:t> (</a:t>
            </a:r>
            <a:r>
              <a:rPr lang="es-ES" sz="3000" i="1" dirty="0"/>
              <a:t>Zea </a:t>
            </a:r>
            <a:r>
              <a:rPr lang="es-ES" sz="3000" i="1" dirty="0" err="1"/>
              <a:t>mays</a:t>
            </a:r>
            <a:r>
              <a:rPr lang="es-ES" sz="3000" dirty="0"/>
              <a:t>) es una especie de gramínea originaria de América  </a:t>
            </a:r>
            <a:endParaRPr lang="es-ES" sz="3000" dirty="0" smtClean="0"/>
          </a:p>
        </p:txBody>
      </p:sp>
    </p:spTree>
    <p:extLst>
      <p:ext uri="{BB962C8B-B14F-4D97-AF65-F5344CB8AC3E}">
        <p14:creationId xmlns:p14="http://schemas.microsoft.com/office/powerpoint/2010/main" val="400938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3680" y="3378420"/>
            <a:ext cx="5608320" cy="344424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68359" y="5532129"/>
            <a:ext cx="2188501" cy="963263"/>
          </a:xfrm>
        </p:spPr>
        <p:txBody>
          <a:bodyPr/>
          <a:lstStyle/>
          <a:p>
            <a:r>
              <a:rPr lang="es-BO" dirty="0" smtClean="0"/>
              <a:t>Cultura</a:t>
            </a:r>
            <a:endParaRPr lang="es-B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32881"/>
            <a:ext cx="12192000" cy="3345539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s-ES" sz="3600" dirty="0" smtClean="0"/>
              <a:t>Los </a:t>
            </a:r>
            <a:r>
              <a:rPr lang="es-ES" sz="3600" dirty="0"/>
              <a:t>nombres de </a:t>
            </a:r>
            <a:r>
              <a:rPr lang="es-ES" sz="3600" dirty="0" smtClean="0"/>
              <a:t>muchos </a:t>
            </a:r>
            <a:r>
              <a:rPr lang="es-ES" sz="3600" dirty="0"/>
              <a:t>de </a:t>
            </a:r>
            <a:r>
              <a:rPr lang="es-ES" sz="3600" dirty="0" smtClean="0"/>
              <a:t>los cultivos son también nombres de </a:t>
            </a:r>
            <a:r>
              <a:rPr lang="es-ES" sz="3600" dirty="0"/>
              <a:t>los </a:t>
            </a:r>
            <a:r>
              <a:rPr lang="es-ES" sz="3600" dirty="0" smtClean="0"/>
              <a:t>de </a:t>
            </a:r>
            <a:r>
              <a:rPr lang="es-ES" sz="3600" dirty="0"/>
              <a:t>las </a:t>
            </a:r>
            <a:r>
              <a:rPr lang="es-ES" sz="3600" dirty="0" smtClean="0"/>
              <a:t>vasijas en las que se prepara cada </a:t>
            </a:r>
            <a:r>
              <a:rPr lang="es-ES" sz="3600" dirty="0"/>
              <a:t>p</a:t>
            </a:r>
            <a:r>
              <a:rPr lang="es-ES" sz="3600" dirty="0" smtClean="0"/>
              <a:t>roducto, </a:t>
            </a:r>
            <a:r>
              <a:rPr lang="es-ES" sz="3600" dirty="0"/>
              <a:t>como </a:t>
            </a:r>
            <a:r>
              <a:rPr lang="es-ES" sz="3600" i="1" dirty="0" err="1"/>
              <a:t>japepo</a:t>
            </a:r>
            <a:r>
              <a:rPr lang="es-ES" sz="3600" i="1" dirty="0"/>
              <a:t>, </a:t>
            </a:r>
            <a:r>
              <a:rPr lang="es-ES" sz="3600" i="1" dirty="0" err="1"/>
              <a:t>kambuchi</a:t>
            </a:r>
            <a:r>
              <a:rPr lang="es-ES" sz="3600" dirty="0"/>
              <a:t> y</a:t>
            </a:r>
            <a:r>
              <a:rPr lang="es-ES" sz="3600" i="1" dirty="0"/>
              <a:t> </a:t>
            </a:r>
            <a:r>
              <a:rPr lang="es-ES" sz="3600" i="1" dirty="0" err="1"/>
              <a:t>ña’ẽ</a:t>
            </a:r>
            <a:r>
              <a:rPr lang="es-ES" sz="3600" dirty="0"/>
              <a:t>, </a:t>
            </a:r>
            <a:endParaRPr lang="es-ES" sz="3600" dirty="0" smtClean="0"/>
          </a:p>
          <a:p>
            <a:r>
              <a:rPr lang="es-ES" sz="3600" dirty="0"/>
              <a:t>C</a:t>
            </a:r>
            <a:r>
              <a:rPr lang="es-ES" sz="3600" dirty="0" smtClean="0"/>
              <a:t>erámica que ya se producía hace 2.000 años; como las grandes </a:t>
            </a:r>
            <a:r>
              <a:rPr lang="es-ES" sz="3600" dirty="0"/>
              <a:t>ollas para la preparación de la bebida del maíz, </a:t>
            </a:r>
            <a:r>
              <a:rPr lang="es-ES" sz="3600" dirty="0" smtClean="0"/>
              <a:t>vasijas </a:t>
            </a:r>
            <a:r>
              <a:rPr lang="es-ES" sz="3600" dirty="0"/>
              <a:t>para guardar el agua, </a:t>
            </a:r>
            <a:r>
              <a:rPr lang="es-ES" sz="3600" dirty="0" smtClean="0"/>
              <a:t>platos </a:t>
            </a:r>
            <a:r>
              <a:rPr lang="es-ES" sz="3600" dirty="0"/>
              <a:t>hondos y planos, </a:t>
            </a:r>
            <a:endParaRPr lang="es-ES" sz="3600" dirty="0" smtClean="0"/>
          </a:p>
        </p:txBody>
      </p:sp>
      <p:sp>
        <p:nvSpPr>
          <p:cNvPr id="6" name="Marcador de contenido 2"/>
          <p:cNvSpPr txBox="1">
            <a:spLocks/>
          </p:cNvSpPr>
          <p:nvPr/>
        </p:nvSpPr>
        <p:spPr>
          <a:xfrm>
            <a:off x="0" y="3314252"/>
            <a:ext cx="6583680" cy="35437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s-ES" dirty="0"/>
              <a:t>Utensilios para comer y beber, de formas artísticas muy bellas, con extraordinarias y variadas decoraciones.</a:t>
            </a:r>
          </a:p>
          <a:p>
            <a:r>
              <a:rPr lang="es-ES" dirty="0"/>
              <a:t>El arte es también una manera de buen vivir. </a:t>
            </a:r>
            <a:endParaRPr lang="es-BO" dirty="0"/>
          </a:p>
          <a:p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128229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" y="-228600"/>
            <a:ext cx="12184380" cy="70866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BO" sz="7200" b="1" dirty="0" smtClean="0">
                <a:solidFill>
                  <a:schemeClr val="bg1"/>
                </a:solidFill>
              </a:rPr>
              <a:t>MAPA GUARANI CONTINENTAL</a:t>
            </a:r>
            <a:endParaRPr lang="es-BO" sz="7200" b="1" dirty="0">
              <a:solidFill>
                <a:schemeClr val="bg1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4860926"/>
            <a:ext cx="10420350" cy="165576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s-BO" sz="3600" b="1" dirty="0" smtClean="0">
                <a:solidFill>
                  <a:schemeClr val="bg1"/>
                </a:solidFill>
              </a:rPr>
              <a:t>GUIDO VEGA MARQUEZ  </a:t>
            </a:r>
          </a:p>
          <a:p>
            <a:pPr>
              <a:spcBef>
                <a:spcPts val="0"/>
              </a:spcBef>
            </a:pPr>
            <a:r>
              <a:rPr lang="es-BO" sz="3600" b="1" dirty="0" smtClean="0">
                <a:solidFill>
                  <a:schemeClr val="bg1"/>
                </a:solidFill>
              </a:rPr>
              <a:t>REFERENTE PARA BOLIVIA EQUIPO TETRANACIONAL  MAPA GUARANI CONTINENTAL </a:t>
            </a:r>
            <a:endParaRPr lang="es-BO" sz="3600" b="1" dirty="0">
              <a:solidFill>
                <a:schemeClr val="bg1"/>
              </a:solidFill>
            </a:endParaRPr>
          </a:p>
        </p:txBody>
      </p:sp>
      <p:grpSp>
        <p:nvGrpSpPr>
          <p:cNvPr id="7" name="Group 4"/>
          <p:cNvGrpSpPr>
            <a:grpSpLocks/>
          </p:cNvGrpSpPr>
          <p:nvPr/>
        </p:nvGrpSpPr>
        <p:grpSpPr bwMode="auto">
          <a:xfrm>
            <a:off x="9156270" y="172325"/>
            <a:ext cx="3035729" cy="1429194"/>
            <a:chOff x="12312" y="235"/>
            <a:chExt cx="4082" cy="1949"/>
          </a:xfrm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2312" y="235"/>
              <a:ext cx="4082" cy="1949"/>
            </a:xfrm>
            <a:custGeom>
              <a:avLst/>
              <a:gdLst>
                <a:gd name="T0" fmla="+- 0 12302 12302"/>
                <a:gd name="T1" fmla="*/ T0 w 4082"/>
                <a:gd name="T2" fmla="+- 0 3146 1198"/>
                <a:gd name="T3" fmla="*/ 3146 h 1949"/>
                <a:gd name="T4" fmla="+- 0 16384 12302"/>
                <a:gd name="T5" fmla="*/ T4 w 4082"/>
                <a:gd name="T6" fmla="+- 0 3146 1198"/>
                <a:gd name="T7" fmla="*/ 3146 h 1949"/>
                <a:gd name="T8" fmla="+- 0 16384 12302"/>
                <a:gd name="T9" fmla="*/ T8 w 4082"/>
                <a:gd name="T10" fmla="+- 0 1198 1198"/>
                <a:gd name="T11" fmla="*/ 1198 h 1949"/>
                <a:gd name="T12" fmla="+- 0 12302 12302"/>
                <a:gd name="T13" fmla="*/ T12 w 4082"/>
                <a:gd name="T14" fmla="+- 0 1198 1198"/>
                <a:gd name="T15" fmla="*/ 1198 h 1949"/>
                <a:gd name="T16" fmla="+- 0 12302 12302"/>
                <a:gd name="T17" fmla="*/ T16 w 4082"/>
                <a:gd name="T18" fmla="+- 0 3146 1198"/>
                <a:gd name="T19" fmla="*/ 3146 h 194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4082" h="1949">
                  <a:moveTo>
                    <a:pt x="0" y="1948"/>
                  </a:moveTo>
                  <a:lnTo>
                    <a:pt x="4082" y="1948"/>
                  </a:lnTo>
                  <a:lnTo>
                    <a:pt x="4082" y="0"/>
                  </a:lnTo>
                  <a:lnTo>
                    <a:pt x="0" y="0"/>
                  </a:lnTo>
                  <a:lnTo>
                    <a:pt x="0" y="1948"/>
                  </a:lnTo>
                  <a:close/>
                </a:path>
              </a:pathLst>
            </a:custGeom>
            <a:solidFill>
              <a:srgbClr val="D440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s-BO" sz="3200" dirty="0" smtClean="0">
                  <a:solidFill>
                    <a:schemeClr val="bg1"/>
                  </a:solidFill>
                </a:rPr>
                <a:t>GUARANI </a:t>
              </a:r>
              <a:r>
                <a:rPr lang="es-BO" sz="2800" dirty="0" smtClean="0">
                  <a:solidFill>
                    <a:schemeClr val="bg1"/>
                  </a:solidFill>
                </a:rPr>
                <a:t>CONTINENTAL </a:t>
              </a:r>
            </a:p>
            <a:p>
              <a:pPr algn="ctr"/>
              <a:r>
                <a:rPr lang="es-BO" sz="2800" dirty="0" smtClean="0">
                  <a:solidFill>
                    <a:schemeClr val="bg1"/>
                  </a:solidFill>
                </a:rPr>
                <a:t>2016</a:t>
              </a:r>
              <a:endParaRPr lang="es-BO" sz="28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1126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48"/>
          <a:stretch/>
        </p:blipFill>
        <p:spPr bwMode="auto">
          <a:xfrm>
            <a:off x="25392" y="84125"/>
            <a:ext cx="12166608" cy="742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7239000" cy="982483"/>
          </a:xfrm>
        </p:spPr>
        <p:txBody>
          <a:bodyPr>
            <a:normAutofit fontScale="90000"/>
          </a:bodyPr>
          <a:lstStyle/>
          <a:p>
            <a:pPr algn="ctr"/>
            <a:r>
              <a:rPr lang="es-BO" b="1" dirty="0" smtClean="0"/>
              <a:t>Territorio y población</a:t>
            </a:r>
            <a:endParaRPr lang="es-BO" b="1" dirty="0"/>
          </a:p>
        </p:txBody>
      </p:sp>
      <p:sp>
        <p:nvSpPr>
          <p:cNvPr id="3" name="Marcador de contenido 2"/>
          <p:cNvSpPr>
            <a:spLocks noGrp="1"/>
          </p:cNvSpPr>
          <p:nvPr>
            <p:ph type="body" idx="1"/>
          </p:nvPr>
        </p:nvSpPr>
        <p:spPr>
          <a:xfrm>
            <a:off x="6029183" y="1239157"/>
            <a:ext cx="6188209" cy="1792802"/>
          </a:xfrm>
        </p:spPr>
        <p:txBody>
          <a:bodyPr>
            <a:noAutofit/>
          </a:bodyPr>
          <a:lstStyle/>
          <a:p>
            <a:pPr lvl="1"/>
            <a:r>
              <a:rPr lang="es-BO" sz="5400" dirty="0" smtClean="0">
                <a:solidFill>
                  <a:schemeClr val="bg1"/>
                </a:solidFill>
              </a:rPr>
              <a:t>Continental</a:t>
            </a:r>
            <a:endParaRPr lang="es-BO" sz="5400" dirty="0">
              <a:solidFill>
                <a:schemeClr val="bg1"/>
              </a:solidFill>
            </a:endParaRPr>
          </a:p>
          <a:p>
            <a:pPr lvl="1"/>
            <a:r>
              <a:rPr lang="es-BO" sz="5400" dirty="0">
                <a:solidFill>
                  <a:schemeClr val="bg1"/>
                </a:solidFill>
              </a:rPr>
              <a:t>Nacional regional</a:t>
            </a:r>
          </a:p>
          <a:p>
            <a:endParaRPr lang="es-BO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84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t="-1" r="4954" b="19777"/>
          <a:stretch/>
        </p:blipFill>
        <p:spPr>
          <a:xfrm>
            <a:off x="0" y="0"/>
            <a:ext cx="12134850" cy="746759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807115" y="176464"/>
            <a:ext cx="3192379" cy="2055936"/>
          </a:xfrm>
        </p:spPr>
        <p:txBody>
          <a:bodyPr>
            <a:noAutofit/>
          </a:bodyPr>
          <a:lstStyle/>
          <a:p>
            <a:r>
              <a:rPr lang="en-US" sz="4800" b="1" i="1" dirty="0">
                <a:solidFill>
                  <a:schemeClr val="bg1"/>
                </a:solidFill>
              </a:rPr>
              <a:t>TERRITORIO GUARANÍ DE HOY</a:t>
            </a:r>
            <a:endParaRPr lang="es-BO" sz="4800" b="1" i="1" dirty="0">
              <a:solidFill>
                <a:schemeClr val="bg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0"/>
            <a:ext cx="5149516" cy="7467599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lvl="0"/>
            <a:r>
              <a:rPr lang="es-BO" sz="2400" b="1" dirty="0"/>
              <a:t>Abarca</a:t>
            </a:r>
            <a:r>
              <a:rPr lang="en-US" sz="2400" b="1" dirty="0"/>
              <a:t> parte de </a:t>
            </a:r>
            <a:r>
              <a:rPr lang="en-US" sz="2400" b="1" dirty="0" smtClean="0"/>
              <a:t>los </a:t>
            </a:r>
            <a:r>
              <a:rPr lang="es-BO" sz="2400" b="1" dirty="0"/>
              <a:t>países</a:t>
            </a:r>
            <a:r>
              <a:rPr lang="en-US" sz="2400" b="1" dirty="0"/>
              <a:t> Argentina, Bolivia, </a:t>
            </a:r>
            <a:r>
              <a:rPr lang="es-BO" sz="2400" b="1" dirty="0"/>
              <a:t>Brasil</a:t>
            </a:r>
            <a:r>
              <a:rPr lang="en-US" sz="2400" b="1" dirty="0"/>
              <a:t> y Paraguay. </a:t>
            </a:r>
            <a:endParaRPr lang="es-BO" sz="2400" b="1" dirty="0"/>
          </a:p>
          <a:p>
            <a:pPr lvl="0"/>
            <a:r>
              <a:rPr lang="en-US" sz="2400" b="1" dirty="0"/>
              <a:t>Son más </a:t>
            </a:r>
            <a:r>
              <a:rPr lang="en-US" sz="2400" b="1" dirty="0" smtClean="0"/>
              <a:t>de 280.000 </a:t>
            </a:r>
            <a:r>
              <a:rPr lang="en-US" b="1" dirty="0"/>
              <a:t>personas</a:t>
            </a:r>
            <a:r>
              <a:rPr lang="en-US" sz="2400" b="1" dirty="0"/>
              <a:t>, </a:t>
            </a:r>
            <a:r>
              <a:rPr lang="es-BO" sz="2400" b="1" dirty="0"/>
              <a:t>unidas por una lengua</a:t>
            </a:r>
            <a:r>
              <a:rPr lang="en-US" sz="2400" b="1" dirty="0"/>
              <a:t> y </a:t>
            </a:r>
            <a:r>
              <a:rPr lang="es-BO" sz="2400" b="1" dirty="0"/>
              <a:t>una</a:t>
            </a:r>
            <a:r>
              <a:rPr lang="en-US" sz="2400" b="1" dirty="0"/>
              <a:t> cultura en común, </a:t>
            </a:r>
            <a:endParaRPr lang="en-US" sz="2400" b="1" dirty="0" smtClean="0"/>
          </a:p>
          <a:p>
            <a:pPr lvl="0"/>
            <a:r>
              <a:rPr lang="en-US" sz="2400" b="1" dirty="0" smtClean="0"/>
              <a:t>Distribuidas en</a:t>
            </a:r>
            <a:r>
              <a:rPr lang="es-BO" sz="2400" b="1" dirty="0" smtClean="0"/>
              <a:t> </a:t>
            </a:r>
            <a:r>
              <a:rPr lang="en-US" sz="2400" b="1" dirty="0" smtClean="0"/>
              <a:t>1.416 </a:t>
            </a:r>
            <a:r>
              <a:rPr lang="en-US" sz="2400" b="1" dirty="0"/>
              <a:t>comunidades, aldeas, barrios urbanos o núcleos familiares, desde el litoral del Atlántico hasta al pie de la cordillera de </a:t>
            </a:r>
            <a:r>
              <a:rPr lang="en-US" sz="2400" b="1" dirty="0" smtClean="0"/>
              <a:t>los </a:t>
            </a:r>
            <a:r>
              <a:rPr lang="en-US" sz="2400" b="1" dirty="0"/>
              <a:t>Andes. </a:t>
            </a:r>
            <a:endParaRPr lang="en-US" sz="2400" b="1" dirty="0" smtClean="0"/>
          </a:p>
          <a:p>
            <a:pPr lvl="0"/>
            <a:r>
              <a:rPr lang="en-US" sz="2400" b="1" dirty="0" smtClean="0"/>
              <a:t>Los Guaranís </a:t>
            </a:r>
            <a:r>
              <a:rPr lang="en-US" sz="2400" b="1" dirty="0"/>
              <a:t>constituyen uno de </a:t>
            </a:r>
            <a:r>
              <a:rPr lang="en-US" sz="2400" b="1" dirty="0" err="1" smtClean="0"/>
              <a:t>los</a:t>
            </a:r>
            <a:r>
              <a:rPr lang="en-US" sz="2400" b="1" dirty="0" smtClean="0"/>
              <a:t> </a:t>
            </a:r>
            <a:r>
              <a:rPr lang="en-US" sz="2400" b="1" dirty="0"/>
              <a:t>pueblos indígenas de mayor presencia territorial en el continente americano. </a:t>
            </a:r>
            <a:endParaRPr lang="en-US" sz="2400" b="1" dirty="0" smtClean="0"/>
          </a:p>
          <a:p>
            <a:pPr lvl="0"/>
            <a:r>
              <a:rPr lang="en-US" sz="2400" b="1" dirty="0" smtClean="0"/>
              <a:t>Esperamos </a:t>
            </a:r>
            <a:r>
              <a:rPr lang="en-US" sz="2400" b="1" dirty="0"/>
              <a:t>contribuir a la</a:t>
            </a:r>
            <a:r>
              <a:rPr lang="es-VE" sz="2400" b="1" dirty="0"/>
              <a:t> comprensión</a:t>
            </a:r>
            <a:r>
              <a:rPr lang="en-US" sz="2400" b="1" dirty="0"/>
              <a:t> de la extraordinaria capacidad demostrada por </a:t>
            </a:r>
            <a:r>
              <a:rPr lang="en-US" sz="2400" b="1" dirty="0" smtClean="0"/>
              <a:t>los </a:t>
            </a:r>
            <a:r>
              <a:rPr lang="en-US" sz="2400" b="1" dirty="0"/>
              <a:t>varios pueblos </a:t>
            </a:r>
            <a:r>
              <a:rPr lang="en-US" sz="2400" b="1" dirty="0" smtClean="0"/>
              <a:t>guaranís </a:t>
            </a:r>
            <a:r>
              <a:rPr lang="en-US" sz="2400" b="1" dirty="0"/>
              <a:t>para seguir siendo guaraní, después de cinco siglos de intensa presión colonial. </a:t>
            </a:r>
            <a:endParaRPr lang="es-BO" sz="2400" b="1" dirty="0"/>
          </a:p>
        </p:txBody>
      </p:sp>
    </p:spTree>
    <p:extLst>
      <p:ext uri="{BB962C8B-B14F-4D97-AF65-F5344CB8AC3E}">
        <p14:creationId xmlns:p14="http://schemas.microsoft.com/office/powerpoint/2010/main" val="358322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873" y="0"/>
            <a:ext cx="97962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66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482" y="0"/>
            <a:ext cx="48010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13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55" t="-213" r="158" b="21717"/>
          <a:stretch/>
        </p:blipFill>
        <p:spPr bwMode="auto">
          <a:xfrm>
            <a:off x="0" y="0"/>
            <a:ext cx="12192000" cy="7930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8292662" y="508335"/>
            <a:ext cx="3899338" cy="225892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BO" sz="4800" b="1" i="1" dirty="0" smtClean="0"/>
              <a:t>POBLACION GUARANI POR PAIS 2015 - 2016 </a:t>
            </a:r>
            <a:endParaRPr lang="es-BO" sz="4800" b="1" i="1" dirty="0"/>
          </a:p>
        </p:txBody>
      </p:sp>
    </p:spTree>
    <p:extLst>
      <p:ext uri="{BB962C8B-B14F-4D97-AF65-F5344CB8AC3E}">
        <p14:creationId xmlns:p14="http://schemas.microsoft.com/office/powerpoint/2010/main" val="112400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b="1" i="1" dirty="0"/>
              <a:t>POBLACION GUARANI POR PAIS 2015 - 2016 </a:t>
            </a: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539" y="1690688"/>
            <a:ext cx="10523220" cy="445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08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401" y="163178"/>
            <a:ext cx="3394840" cy="1325563"/>
          </a:xfrm>
        </p:spPr>
        <p:txBody>
          <a:bodyPr>
            <a:normAutofit/>
          </a:bodyPr>
          <a:lstStyle/>
          <a:p>
            <a:r>
              <a:rPr lang="es-ES" b="1" i="1" dirty="0" smtClean="0"/>
              <a:t>EL CHACO BOLIVIANO</a:t>
            </a:r>
            <a:endParaRPr lang="es-BO" b="1" i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363326" y="0"/>
            <a:ext cx="4828674" cy="6858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s-ES" sz="3600" dirty="0"/>
              <a:t>El Chaco boliviano, es un área extensa de 12.7 millones de hectáreas </a:t>
            </a:r>
            <a:endParaRPr lang="es-ES" sz="3600" dirty="0" smtClean="0"/>
          </a:p>
          <a:p>
            <a:r>
              <a:rPr lang="es-ES" sz="3600" dirty="0" smtClean="0"/>
              <a:t>Abarca </a:t>
            </a:r>
            <a:r>
              <a:rPr lang="es-ES" sz="3600" dirty="0"/>
              <a:t>la parte sudeste del departamento de Santa Cruz </a:t>
            </a:r>
            <a:endParaRPr lang="es-ES" sz="3600" dirty="0" smtClean="0"/>
          </a:p>
          <a:p>
            <a:r>
              <a:rPr lang="es-ES" sz="3600" dirty="0" smtClean="0"/>
              <a:t>Las </a:t>
            </a:r>
            <a:r>
              <a:rPr lang="es-ES" sz="3600" dirty="0"/>
              <a:t>partes orientales de los departamentos de Chuquisaca y Tarija; </a:t>
            </a:r>
            <a:endParaRPr lang="es-ES" sz="3600" dirty="0" smtClean="0"/>
          </a:p>
          <a:p>
            <a:r>
              <a:rPr lang="es-ES" sz="3600" dirty="0" smtClean="0"/>
              <a:t>Pertenece </a:t>
            </a:r>
            <a:r>
              <a:rPr lang="es-ES" sz="3600" dirty="0"/>
              <a:t>a las cuencas del Plata y del Amazonas. </a:t>
            </a:r>
            <a:endParaRPr lang="es-ES" sz="3600" dirty="0" smtClean="0"/>
          </a:p>
        </p:txBody>
      </p:sp>
    </p:spTree>
    <p:extLst>
      <p:ext uri="{BB962C8B-B14F-4D97-AF65-F5344CB8AC3E}">
        <p14:creationId xmlns:p14="http://schemas.microsoft.com/office/powerpoint/2010/main" val="78229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</TotalTime>
  <Words>640</Words>
  <Application>Microsoft Office PowerPoint</Application>
  <PresentationFormat>Personalizado</PresentationFormat>
  <Paragraphs>55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Tema de Office</vt:lpstr>
      <vt:lpstr>FORO GASTRONOMICO DEL CHACO Tercera versión Sabores y Aromas del Chaco Guarani </vt:lpstr>
      <vt:lpstr>MAPA GUARANI CONTINENTAL</vt:lpstr>
      <vt:lpstr>Territorio y población</vt:lpstr>
      <vt:lpstr>TERRITORIO GUARANÍ DE HOY</vt:lpstr>
      <vt:lpstr>Presentación de PowerPoint</vt:lpstr>
      <vt:lpstr>Presentación de PowerPoint</vt:lpstr>
      <vt:lpstr>Presentación de PowerPoint</vt:lpstr>
      <vt:lpstr>POBLACION GUARANI POR PAIS 2015 - 2016 </vt:lpstr>
      <vt:lpstr>EL CHACO BOLIVIANO</vt:lpstr>
      <vt:lpstr>Características del ecosistema Chaco</vt:lpstr>
      <vt:lpstr>Presentación de PowerPoint</vt:lpstr>
      <vt:lpstr>DESCRIPCIÓN</vt:lpstr>
      <vt:lpstr>El territorio  tekoha – tẽnta - tëta. GUARANIZACIÓN DEL TERRITORIO</vt:lpstr>
      <vt:lpstr>El tekoha o el ténta, también significa PATRIA</vt:lpstr>
      <vt:lpstr>ECONOMIA Cultivos y dieta tradicional</vt:lpstr>
      <vt:lpstr>CULTIVOS</vt:lpstr>
      <vt:lpstr>Cultura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FORO GASTRONOMICO DEL CHACO Tercera versión Sabores y Aromas del Chaco Guarani</dc:title>
  <dc:creator>Satelite</dc:creator>
  <cp:lastModifiedBy>Vega</cp:lastModifiedBy>
  <cp:revision>37</cp:revision>
  <dcterms:created xsi:type="dcterms:W3CDTF">2017-08-05T22:51:57Z</dcterms:created>
  <dcterms:modified xsi:type="dcterms:W3CDTF">2017-08-10T02:13:39Z</dcterms:modified>
</cp:coreProperties>
</file>